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8"/>
  </p:notesMasterIdLst>
  <p:sldIdLst>
    <p:sldId id="354" r:id="rId2"/>
    <p:sldId id="394" r:id="rId3"/>
    <p:sldId id="395" r:id="rId4"/>
    <p:sldId id="396" r:id="rId5"/>
    <p:sldId id="397" r:id="rId6"/>
    <p:sldId id="398" r:id="rId7"/>
    <p:sldId id="399" r:id="rId8"/>
    <p:sldId id="400" r:id="rId9"/>
    <p:sldId id="401" r:id="rId10"/>
    <p:sldId id="259" r:id="rId11"/>
    <p:sldId id="334" r:id="rId12"/>
    <p:sldId id="355" r:id="rId13"/>
    <p:sldId id="357" r:id="rId14"/>
    <p:sldId id="359" r:id="rId15"/>
    <p:sldId id="361" r:id="rId16"/>
    <p:sldId id="360" r:id="rId17"/>
    <p:sldId id="362" r:id="rId18"/>
    <p:sldId id="363" r:id="rId19"/>
    <p:sldId id="365" r:id="rId20"/>
    <p:sldId id="364" r:id="rId21"/>
    <p:sldId id="366" r:id="rId22"/>
    <p:sldId id="367" r:id="rId23"/>
    <p:sldId id="368" r:id="rId24"/>
    <p:sldId id="369" r:id="rId25"/>
    <p:sldId id="370" r:id="rId26"/>
    <p:sldId id="371" r:id="rId27"/>
    <p:sldId id="374" r:id="rId28"/>
    <p:sldId id="372" r:id="rId29"/>
    <p:sldId id="373" r:id="rId30"/>
    <p:sldId id="375" r:id="rId31"/>
    <p:sldId id="377" r:id="rId32"/>
    <p:sldId id="376" r:id="rId33"/>
    <p:sldId id="378" r:id="rId34"/>
    <p:sldId id="379" r:id="rId35"/>
    <p:sldId id="381" r:id="rId36"/>
    <p:sldId id="380" r:id="rId37"/>
    <p:sldId id="382" r:id="rId38"/>
    <p:sldId id="383" r:id="rId39"/>
    <p:sldId id="385" r:id="rId40"/>
    <p:sldId id="384" r:id="rId41"/>
    <p:sldId id="386" r:id="rId42"/>
    <p:sldId id="388" r:id="rId43"/>
    <p:sldId id="390" r:id="rId44"/>
    <p:sldId id="389" r:id="rId45"/>
    <p:sldId id="391" r:id="rId46"/>
    <p:sldId id="402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C4FC"/>
    <a:srgbClr val="81C4FA"/>
    <a:srgbClr val="A8184B"/>
    <a:srgbClr val="77D3EF"/>
    <a:srgbClr val="452171"/>
    <a:srgbClr val="3E7848"/>
    <a:srgbClr val="802A47"/>
    <a:srgbClr val="64A8FE"/>
    <a:srgbClr val="572A8F"/>
    <a:srgbClr val="7300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3"/>
  </p:normalViewPr>
  <p:slideViewPr>
    <p:cSldViewPr snapToObjects="1">
      <p:cViewPr>
        <p:scale>
          <a:sx n="68" d="100"/>
          <a:sy n="68" d="100"/>
        </p:scale>
        <p:origin x="2920" y="10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7C5CE-646B-BF4B-BADE-3DC58BDD8D21}" type="datetimeFigureOut">
              <a:rPr lang="en-US" smtClean="0"/>
              <a:t>6/29/17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D77ED-BF02-F54C-9BDE-8CB7CF74C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02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1DADB-CD24-454B-B626-B3E9388E454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1DADB-CD24-454B-B626-B3E9388E454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1DADB-CD24-454B-B626-B3E9388E454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1DADB-CD24-454B-B626-B3E9388E454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1DADB-CD24-454B-B626-B3E9388E454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1DADB-CD24-454B-B626-B3E9388E454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1DADB-CD24-454B-B626-B3E9388E454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1DADB-CD24-454B-B626-B3E9388E454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1DADB-CD24-454B-B626-B3E9388E454C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B0F8-1DE7-9E41-A497-8C8D9E0A10A1}" type="datetimeFigureOut">
              <a:rPr lang="en-US" smtClean="0"/>
              <a:pPr/>
              <a:t>6/29/17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9B628-8AA2-6B4C-A685-2EE9A8598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B0F8-1DE7-9E41-A497-8C8D9E0A10A1}" type="datetimeFigureOut">
              <a:rPr lang="en-US" smtClean="0"/>
              <a:pPr/>
              <a:t>6/29/17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9B628-8AA2-6B4C-A685-2EE9A8598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B0F8-1DE7-9E41-A497-8C8D9E0A10A1}" type="datetimeFigureOut">
              <a:rPr lang="en-US" smtClean="0"/>
              <a:pPr/>
              <a:t>6/29/17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9B628-8AA2-6B4C-A685-2EE9A8598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B0F8-1DE7-9E41-A497-8C8D9E0A10A1}" type="datetimeFigureOut">
              <a:rPr lang="en-US" smtClean="0"/>
              <a:pPr/>
              <a:t>6/29/17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9B628-8AA2-6B4C-A685-2EE9A8598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B0F8-1DE7-9E41-A497-8C8D9E0A10A1}" type="datetimeFigureOut">
              <a:rPr lang="en-US" smtClean="0"/>
              <a:pPr/>
              <a:t>6/29/17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9B628-8AA2-6B4C-A685-2EE9A8598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B0F8-1DE7-9E41-A497-8C8D9E0A10A1}" type="datetimeFigureOut">
              <a:rPr lang="en-US" smtClean="0"/>
              <a:pPr/>
              <a:t>6/29/17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9B628-8AA2-6B4C-A685-2EE9A8598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B0F8-1DE7-9E41-A497-8C8D9E0A10A1}" type="datetimeFigureOut">
              <a:rPr lang="en-US" smtClean="0"/>
              <a:pPr/>
              <a:t>6/29/17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9B628-8AA2-6B4C-A685-2EE9A8598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B0F8-1DE7-9E41-A497-8C8D9E0A10A1}" type="datetimeFigureOut">
              <a:rPr lang="en-US" smtClean="0"/>
              <a:pPr/>
              <a:t>6/29/17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9B628-8AA2-6B4C-A685-2EE9A8598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B0F8-1DE7-9E41-A497-8C8D9E0A10A1}" type="datetimeFigureOut">
              <a:rPr lang="en-US" smtClean="0"/>
              <a:pPr/>
              <a:t>6/29/17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9B628-8AA2-6B4C-A685-2EE9A8598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B0F8-1DE7-9E41-A497-8C8D9E0A10A1}" type="datetimeFigureOut">
              <a:rPr lang="en-US" smtClean="0"/>
              <a:pPr/>
              <a:t>6/29/17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9B628-8AA2-6B4C-A685-2EE9A8598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B0F8-1DE7-9E41-A497-8C8D9E0A10A1}" type="datetimeFigureOut">
              <a:rPr lang="en-US" smtClean="0"/>
              <a:pPr/>
              <a:t>6/29/17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9B628-8AA2-6B4C-A685-2EE9A8598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herry Cream Soda"/>
              </a:defRPr>
            </a:lvl1pPr>
          </a:lstStyle>
          <a:p>
            <a:fld id="{89E6B0F8-1DE7-9E41-A497-8C8D9E0A10A1}" type="datetimeFigureOut">
              <a:rPr lang="en-US" smtClean="0"/>
              <a:pPr/>
              <a:t>6/29/17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herry Cream Soda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herry Cream Soda"/>
              </a:defRPr>
            </a:lvl1pPr>
          </a:lstStyle>
          <a:p>
            <a:fld id="{2F29B628-8AA2-6B4C-A685-2EE9A859817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herry Cream Soda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herry Cream Soda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herry Cream Soda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herry Cream Soda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herry Cream Soda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herry Cream Sod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mailto:prestoplans@gmail.com" TargetMode="External"/><Relationship Id="rId4" Type="http://schemas.openxmlformats.org/officeDocument/2006/relationships/hyperlink" Target="http://www.teacherspayteachers.com/Store/Presto-Plans" TargetMode="External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52400" y="6574795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14" name="TextBox 13"/>
          <p:cNvSpPr txBox="1"/>
          <p:nvPr/>
        </p:nvSpPr>
        <p:spPr>
          <a:xfrm rot="618940">
            <a:off x="4867760" y="4643435"/>
            <a:ext cx="411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Cherry Cream Soda"/>
                <a:cs typeface="Cherry Cream Soda"/>
              </a:rPr>
              <a:t>TKAMB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Cherry Cream Soda"/>
                <a:cs typeface="Cherry Cream Soda"/>
              </a:rPr>
              <a:t>Journals</a:t>
            </a:r>
            <a:endParaRPr lang="en-US" sz="4000" dirty="0">
              <a:solidFill>
                <a:schemeClr val="bg1"/>
              </a:solidFill>
              <a:latin typeface="Cherry Cream Soda"/>
              <a:cs typeface="Cherry Cream Sod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00" y="0"/>
            <a:ext cx="686924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433626"/>
            <a:ext cx="8153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FIRST HALF OF PART 1</a:t>
            </a:r>
            <a:endParaRPr lang="en-US" sz="5200" b="1" dirty="0">
              <a:solidFill>
                <a:srgbClr val="A8184B"/>
              </a:solidFill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293673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herry Cream Soda"/>
                <a:cs typeface="Cherry Cream Soda"/>
              </a:rPr>
              <a:t> </a:t>
            </a:r>
          </a:p>
          <a:p>
            <a:endParaRPr lang="en-US" dirty="0">
              <a:latin typeface="Cherry Cream Sod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1412776"/>
            <a:ext cx="8153400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700" b="1" dirty="0" smtClean="0">
                <a:latin typeface="Times New Roman"/>
                <a:cs typeface="Times New Roman"/>
              </a:rPr>
              <a:t>“</a:t>
            </a:r>
            <a:r>
              <a:rPr lang="en-US" sz="2700" b="1" dirty="0">
                <a:latin typeface="Times New Roman"/>
                <a:cs typeface="Times New Roman"/>
              </a:rPr>
              <a:t>They told Mom and Dad I had a </a:t>
            </a:r>
            <a:r>
              <a:rPr lang="en-US" sz="2700" b="1" u="sng" dirty="0">
                <a:solidFill>
                  <a:srgbClr val="A8184B"/>
                </a:solidFill>
                <a:latin typeface="Times New Roman"/>
                <a:cs typeface="Times New Roman"/>
              </a:rPr>
              <a:t>cleft palate</a:t>
            </a:r>
            <a:r>
              <a:rPr lang="en-US" sz="2700" b="1" dirty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2700" b="1" dirty="0">
                <a:latin typeface="Times New Roman"/>
                <a:cs typeface="Times New Roman"/>
              </a:rPr>
              <a:t>and some other stuff going on.”</a:t>
            </a:r>
            <a:endParaRPr lang="en-US" sz="2700" b="1" dirty="0" smtClean="0">
              <a:latin typeface="Times New Roman"/>
              <a:cs typeface="Times New Roman"/>
            </a:endParaRPr>
          </a:p>
          <a:p>
            <a:endParaRPr lang="en-US" sz="2700" b="1" dirty="0">
              <a:latin typeface="Times New Roman"/>
              <a:cs typeface="Times New Roman"/>
            </a:endParaRPr>
          </a:p>
          <a:p>
            <a:r>
              <a:rPr lang="en-US" sz="2700" b="1" dirty="0" smtClean="0">
                <a:latin typeface="Times New Roman"/>
                <a:cs typeface="Times New Roman"/>
              </a:rPr>
              <a:t>2. “</a:t>
            </a:r>
            <a:r>
              <a:rPr lang="en-US" sz="2700" b="1" dirty="0">
                <a:latin typeface="Times New Roman"/>
                <a:cs typeface="Times New Roman"/>
              </a:rPr>
              <a:t>I had a cleft palate and some other stuff </a:t>
            </a:r>
            <a:r>
              <a:rPr lang="en-US" sz="2700" b="1" dirty="0" smtClean="0">
                <a:latin typeface="Times New Roman"/>
                <a:cs typeface="Times New Roman"/>
              </a:rPr>
              <a:t>	going </a:t>
            </a:r>
            <a:r>
              <a:rPr lang="en-US" sz="2700" b="1" dirty="0">
                <a:latin typeface="Times New Roman"/>
                <a:cs typeface="Times New Roman"/>
              </a:rPr>
              <a:t>on.  They called it ‘small </a:t>
            </a:r>
            <a:r>
              <a:rPr lang="en-US" sz="27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anomalies.</a:t>
            </a:r>
            <a:r>
              <a:rPr lang="en-US" sz="2700" b="1" dirty="0" smtClean="0">
                <a:latin typeface="Times New Roman"/>
                <a:cs typeface="Times New Roman"/>
              </a:rPr>
              <a:t>’” </a:t>
            </a:r>
          </a:p>
          <a:p>
            <a:endParaRPr lang="en-US" sz="2700" b="1" dirty="0">
              <a:latin typeface="Times New Roman"/>
              <a:cs typeface="Times New Roman"/>
            </a:endParaRPr>
          </a:p>
          <a:p>
            <a:r>
              <a:rPr lang="en-US" sz="2700" b="1" dirty="0" smtClean="0">
                <a:latin typeface="Times New Roman"/>
                <a:cs typeface="Times New Roman"/>
              </a:rPr>
              <a:t>3. “</a:t>
            </a:r>
            <a:r>
              <a:rPr lang="en-US" sz="2700" b="1" dirty="0">
                <a:latin typeface="Times New Roman"/>
                <a:cs typeface="Times New Roman"/>
              </a:rPr>
              <a:t>‘[W]e should’ve told you when we found out </a:t>
            </a:r>
            <a:r>
              <a:rPr lang="en-US" sz="2700" b="1" dirty="0" smtClean="0">
                <a:latin typeface="Times New Roman"/>
                <a:cs typeface="Times New Roman"/>
              </a:rPr>
              <a:t>	last </a:t>
            </a:r>
            <a:r>
              <a:rPr lang="en-US" sz="2700" b="1" dirty="0">
                <a:latin typeface="Times New Roman"/>
                <a:cs typeface="Times New Roman"/>
              </a:rPr>
              <a:t>month that you got in,’ said dad.  ‘In </a:t>
            </a:r>
            <a:r>
              <a:rPr lang="en-US" sz="2700" b="1" dirty="0" smtClean="0">
                <a:latin typeface="Times New Roman"/>
                <a:cs typeface="Times New Roman"/>
              </a:rPr>
              <a:t>	</a:t>
            </a:r>
            <a:r>
              <a:rPr lang="en-US" sz="27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hindsight</a:t>
            </a:r>
            <a:r>
              <a:rPr lang="en-US" sz="2700" b="1" dirty="0">
                <a:latin typeface="Times New Roman"/>
                <a:cs typeface="Times New Roman"/>
              </a:rPr>
              <a:t>.’ sighed Mom, ‘yes, I guess</a:t>
            </a:r>
            <a:r>
              <a:rPr lang="en-US" sz="2700" b="1" dirty="0" smtClean="0">
                <a:latin typeface="Times New Roman"/>
                <a:cs typeface="Times New Roman"/>
              </a:rPr>
              <a:t>’.”</a:t>
            </a:r>
          </a:p>
          <a:p>
            <a:endParaRPr lang="en-US" sz="2700" b="1" dirty="0">
              <a:latin typeface="Times New Roman"/>
              <a:cs typeface="Times New Roman"/>
            </a:endParaRPr>
          </a:p>
          <a:p>
            <a:r>
              <a:rPr lang="en-US" sz="2700" b="1" dirty="0">
                <a:latin typeface="Times New Roman"/>
                <a:cs typeface="Times New Roman"/>
              </a:rPr>
              <a:t>4. “‘Who’s Mr. </a:t>
            </a:r>
            <a:r>
              <a:rPr lang="en-US" sz="2700" b="1" dirty="0" err="1">
                <a:latin typeface="Times New Roman"/>
                <a:cs typeface="Times New Roman"/>
              </a:rPr>
              <a:t>Tushman</a:t>
            </a:r>
            <a:r>
              <a:rPr lang="en-US" sz="2700" b="1" dirty="0">
                <a:latin typeface="Times New Roman"/>
                <a:cs typeface="Times New Roman"/>
              </a:rPr>
              <a:t>?’ Via said </a:t>
            </a:r>
            <a:r>
              <a:rPr lang="en-US" sz="27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groggily</a:t>
            </a:r>
            <a:r>
              <a:rPr lang="en-US" sz="27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r>
              <a:rPr lang="en-US" sz="2700" b="1" dirty="0" smtClean="0">
                <a:latin typeface="Times New Roman"/>
                <a:cs typeface="Times New Roman"/>
              </a:rPr>
              <a:t>”</a:t>
            </a:r>
            <a:endParaRPr lang="en-US" sz="2700" b="1" dirty="0"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96200" y="6553200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2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52400" y="152400"/>
            <a:ext cx="8839200" cy="6553200"/>
            <a:chOff x="152400" y="152400"/>
            <a:chExt cx="8839200" cy="6553200"/>
          </a:xfrm>
        </p:grpSpPr>
        <p:sp>
          <p:nvSpPr>
            <p:cNvPr id="10" name="Rectangle 9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rgbClr val="81C4F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81000" y="381000"/>
              <a:ext cx="8382000" cy="6059744"/>
            </a:xfrm>
            <a:prstGeom prst="rect">
              <a:avLst/>
            </a:prstGeom>
            <a:noFill/>
            <a:ln w="1016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52400" y="6574795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pic>
        <p:nvPicPr>
          <p:cNvPr id="14" name="Picture 13" descr="136346017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018" y="5355244"/>
            <a:ext cx="1013438" cy="95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50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381000"/>
            <a:ext cx="8382000" cy="6059744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Cherry Cream Sod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293673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herry Cream Soda"/>
                <a:cs typeface="Cherry Cream Soda"/>
              </a:rPr>
              <a:t> </a:t>
            </a:r>
          </a:p>
          <a:p>
            <a:endParaRPr lang="en-US" dirty="0">
              <a:latin typeface="Cherry Cream Sod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1449645"/>
            <a:ext cx="8511480" cy="4893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/>
            <a:r>
              <a:rPr lang="en-US" sz="26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Cleft Palate</a:t>
            </a:r>
            <a:r>
              <a:rPr lang="en-US" sz="26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26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– Cleft means split.  Palate is the roof of your mouth. A cleft palate is a facial abnormality where the roof of the mouth contains an opening to the nose.</a:t>
            </a:r>
          </a:p>
          <a:p>
            <a:pPr marL="342900"/>
            <a:r>
              <a:rPr lang="en-US" sz="2600" b="1" dirty="0" smtClean="0">
                <a:solidFill>
                  <a:srgbClr val="3E7848"/>
                </a:solidFill>
                <a:latin typeface="Times New Roman"/>
                <a:cs typeface="Times New Roman"/>
              </a:rPr>
              <a:t>  </a:t>
            </a:r>
            <a:endParaRPr lang="en-US" sz="2600" b="1" dirty="0" smtClean="0">
              <a:latin typeface="Times New Roman"/>
              <a:cs typeface="Times New Roman"/>
            </a:endParaRPr>
          </a:p>
          <a:p>
            <a:pPr marL="342900"/>
            <a:r>
              <a:rPr lang="en-US" sz="26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Anomalies</a:t>
            </a:r>
            <a:r>
              <a:rPr lang="en-US" sz="26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6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– </a:t>
            </a:r>
            <a:r>
              <a:rPr lang="en-US" sz="2600" b="1" dirty="0">
                <a:latin typeface="Times New Roman"/>
                <a:cs typeface="Times New Roman"/>
              </a:rPr>
              <a:t>S</a:t>
            </a:r>
            <a:r>
              <a:rPr lang="en-US" sz="2600" b="1" dirty="0" smtClean="0">
                <a:latin typeface="Times New Roman"/>
                <a:cs typeface="Times New Roman"/>
              </a:rPr>
              <a:t>omething that is different from the standard, normal, or expected</a:t>
            </a:r>
          </a:p>
          <a:p>
            <a:pPr marL="342900"/>
            <a:endParaRPr lang="en-US" sz="2600" b="1" dirty="0" smtClean="0">
              <a:latin typeface="Times New Roman"/>
              <a:cs typeface="Times New Roman"/>
            </a:endParaRPr>
          </a:p>
          <a:p>
            <a:pPr marL="342900"/>
            <a:r>
              <a:rPr lang="en-US" sz="26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Hindsight</a:t>
            </a:r>
            <a:r>
              <a:rPr lang="en-US" sz="26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6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lang="en-US" sz="2600" b="1" dirty="0" smtClean="0">
                <a:solidFill>
                  <a:srgbClr val="3E7848"/>
                </a:solidFill>
                <a:latin typeface="Times New Roman"/>
                <a:cs typeface="Times New Roman"/>
              </a:rPr>
              <a:t> </a:t>
            </a:r>
            <a:r>
              <a:rPr lang="en-US" sz="2600" b="1" dirty="0" smtClean="0">
                <a:latin typeface="Times New Roman"/>
                <a:cs typeface="Times New Roman"/>
              </a:rPr>
              <a:t>Understanding a situation or event only after it has happened</a:t>
            </a:r>
          </a:p>
          <a:p>
            <a:pPr marL="342900"/>
            <a:endParaRPr lang="en-US" sz="2600" b="1" dirty="0">
              <a:latin typeface="Times New Roman"/>
              <a:cs typeface="Times New Roman"/>
            </a:endParaRPr>
          </a:p>
          <a:p>
            <a:pPr marL="342900"/>
            <a:r>
              <a:rPr lang="en-US" sz="26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Groggily</a:t>
            </a:r>
            <a:r>
              <a:rPr lang="en-US" sz="26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2600" b="1" dirty="0" smtClean="0">
                <a:latin typeface="Times New Roman"/>
                <a:cs typeface="Times New Roman"/>
              </a:rPr>
              <a:t>– Dazed, weak, or unsteady from </a:t>
            </a:r>
          </a:p>
          <a:p>
            <a:pPr marL="342900"/>
            <a:r>
              <a:rPr lang="en-US" sz="2600" b="1" dirty="0" smtClean="0">
                <a:latin typeface="Times New Roman"/>
                <a:cs typeface="Times New Roman"/>
              </a:rPr>
              <a:t>illness or sleep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96200" y="6553200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2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6574795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pic>
        <p:nvPicPr>
          <p:cNvPr id="13" name="Picture 12" descr="136346017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018" y="5355244"/>
            <a:ext cx="1013438" cy="954076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52400" y="152400"/>
            <a:ext cx="8839200" cy="6553200"/>
            <a:chOff x="152400" y="152400"/>
            <a:chExt cx="8839200" cy="6553200"/>
          </a:xfrm>
        </p:grpSpPr>
        <p:sp>
          <p:nvSpPr>
            <p:cNvPr id="14" name="Rectangle 13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rgbClr val="81C4F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81000" y="381000"/>
              <a:ext cx="8382000" cy="6059744"/>
            </a:xfrm>
            <a:prstGeom prst="rect">
              <a:avLst/>
            </a:prstGeom>
            <a:noFill/>
            <a:ln w="1016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57200" y="433626"/>
            <a:ext cx="8153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FIRST HALF OF PART 1</a:t>
            </a:r>
            <a:endParaRPr lang="en-US" sz="5200" b="1" dirty="0">
              <a:solidFill>
                <a:srgbClr val="A8184B"/>
              </a:solidFill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6525344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62450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9552" y="1340768"/>
            <a:ext cx="81534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Times New Roman"/>
                <a:cs typeface="Times New Roman"/>
              </a:rPr>
              <a:t>5</a:t>
            </a:r>
            <a:r>
              <a:rPr lang="en-US" sz="2600" b="1" dirty="0">
                <a:latin typeface="Times New Roman"/>
                <a:cs typeface="Times New Roman"/>
              </a:rPr>
              <a:t>. “‘We have a couple of great science </a:t>
            </a:r>
            <a:r>
              <a:rPr lang="en-US" sz="2600" b="1" u="sng" dirty="0">
                <a:solidFill>
                  <a:srgbClr val="A8184B"/>
                </a:solidFill>
                <a:latin typeface="Times New Roman"/>
                <a:cs typeface="Times New Roman"/>
              </a:rPr>
              <a:t>electives</a:t>
            </a:r>
            <a:r>
              <a:rPr lang="en-US" sz="26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600" b="1" dirty="0">
                <a:latin typeface="Times New Roman"/>
                <a:cs typeface="Times New Roman"/>
              </a:rPr>
              <a:t>at Beecher,’ ” [Mr. </a:t>
            </a:r>
            <a:r>
              <a:rPr lang="en-US" sz="2600" b="1" dirty="0" err="1">
                <a:latin typeface="Times New Roman"/>
                <a:cs typeface="Times New Roman"/>
              </a:rPr>
              <a:t>Tushman</a:t>
            </a:r>
            <a:r>
              <a:rPr lang="en-US" sz="2600" b="1" dirty="0">
                <a:latin typeface="Times New Roman"/>
                <a:cs typeface="Times New Roman"/>
              </a:rPr>
              <a:t>] said.</a:t>
            </a:r>
            <a:r>
              <a:rPr lang="en-US" sz="2600" b="1" dirty="0" smtClean="0">
                <a:latin typeface="Times New Roman"/>
                <a:cs typeface="Times New Roman"/>
              </a:rPr>
              <a:t>”</a:t>
            </a:r>
            <a:endParaRPr lang="en-US" sz="2600" b="1" u="sng" dirty="0">
              <a:latin typeface="Times New Roman"/>
              <a:cs typeface="Times New Roman"/>
            </a:endParaRPr>
          </a:p>
          <a:p>
            <a:endParaRPr lang="en-US" sz="2600" b="1" dirty="0">
              <a:latin typeface="Times New Roman"/>
              <a:cs typeface="Times New Roman"/>
            </a:endParaRPr>
          </a:p>
          <a:p>
            <a:r>
              <a:rPr lang="en-US" sz="2600" b="1" dirty="0">
                <a:latin typeface="Times New Roman"/>
                <a:cs typeface="Times New Roman"/>
              </a:rPr>
              <a:t>6. “‘That’s the </a:t>
            </a:r>
            <a:r>
              <a:rPr lang="en-US" sz="2600" b="1" u="sng" dirty="0">
                <a:solidFill>
                  <a:srgbClr val="A8184B"/>
                </a:solidFill>
                <a:latin typeface="Times New Roman"/>
                <a:cs typeface="Times New Roman"/>
              </a:rPr>
              <a:t>incubator</a:t>
            </a:r>
            <a:r>
              <a:rPr lang="en-US" sz="2600" b="1" dirty="0">
                <a:latin typeface="Times New Roman"/>
                <a:cs typeface="Times New Roman"/>
              </a:rPr>
              <a:t>,  That big black thing is the chalkboard.’</a:t>
            </a:r>
            <a:r>
              <a:rPr lang="en-US" sz="2600" b="1" dirty="0" smtClean="0">
                <a:latin typeface="Times New Roman"/>
                <a:cs typeface="Times New Roman"/>
              </a:rPr>
              <a:t>”</a:t>
            </a:r>
          </a:p>
          <a:p>
            <a:endParaRPr lang="en-US" sz="2600" b="1" dirty="0">
              <a:latin typeface="Times New Roman"/>
              <a:cs typeface="Times New Roman"/>
            </a:endParaRPr>
          </a:p>
          <a:p>
            <a:pPr marL="342900" indent="-342900"/>
            <a:r>
              <a:rPr lang="en-US" sz="2600" b="1" dirty="0">
                <a:latin typeface="Times New Roman"/>
                <a:cs typeface="Times New Roman"/>
              </a:rPr>
              <a:t>7. “‘Julian, you’re being so </a:t>
            </a:r>
            <a:r>
              <a:rPr lang="en-US" sz="2600" b="1" u="sng" dirty="0">
                <a:solidFill>
                  <a:srgbClr val="A8184B"/>
                </a:solidFill>
                <a:latin typeface="Times New Roman"/>
                <a:cs typeface="Times New Roman"/>
              </a:rPr>
              <a:t>obnoxious</a:t>
            </a:r>
            <a:r>
              <a:rPr lang="en-US" sz="2600" b="1" u="sng" dirty="0">
                <a:latin typeface="Times New Roman"/>
                <a:cs typeface="Times New Roman"/>
              </a:rPr>
              <a:t>!</a:t>
            </a:r>
            <a:r>
              <a:rPr lang="en-US" sz="2600" b="1" dirty="0">
                <a:latin typeface="Times New Roman"/>
                <a:cs typeface="Times New Roman"/>
              </a:rPr>
              <a:t>’ said Charlotte.”</a:t>
            </a:r>
          </a:p>
          <a:p>
            <a:pPr marL="342900" indent="-342900"/>
            <a:endParaRPr lang="en-US" sz="2600" b="1" dirty="0">
              <a:latin typeface="Times New Roman"/>
              <a:cs typeface="Times New Roman"/>
            </a:endParaRPr>
          </a:p>
          <a:p>
            <a:r>
              <a:rPr lang="en-US" sz="2600" b="1" dirty="0">
                <a:latin typeface="Times New Roman"/>
                <a:cs typeface="Times New Roman"/>
              </a:rPr>
              <a:t>8. “‘It’ll be a bit of a </a:t>
            </a:r>
            <a:r>
              <a:rPr lang="en-US" sz="2600" b="1" u="sng" dirty="0">
                <a:solidFill>
                  <a:srgbClr val="A8184B"/>
                </a:solidFill>
                <a:latin typeface="Times New Roman"/>
                <a:cs typeface="Times New Roman"/>
              </a:rPr>
              <a:t>schlep</a:t>
            </a:r>
            <a:r>
              <a:rPr lang="en-US" sz="2600" b="1" i="1" dirty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2600" b="1" dirty="0">
                <a:latin typeface="Times New Roman"/>
                <a:cs typeface="Times New Roman"/>
              </a:rPr>
              <a:t>though.  The A train down to Eighty-</a:t>
            </a:r>
            <a:r>
              <a:rPr lang="en-US" sz="2600" b="1" dirty="0" smtClean="0">
                <a:latin typeface="Times New Roman"/>
                <a:cs typeface="Times New Roman"/>
              </a:rPr>
              <a:t>Sixth </a:t>
            </a:r>
            <a:r>
              <a:rPr lang="en-US" sz="2600" b="1" dirty="0">
                <a:latin typeface="Times New Roman"/>
                <a:cs typeface="Times New Roman"/>
              </a:rPr>
              <a:t>then the crosstown </a:t>
            </a:r>
            <a:endParaRPr lang="en-US" sz="2600" b="1" dirty="0" smtClean="0">
              <a:latin typeface="Times New Roman"/>
              <a:cs typeface="Times New Roman"/>
            </a:endParaRPr>
          </a:p>
          <a:p>
            <a:r>
              <a:rPr lang="en-US" sz="2600" b="1" dirty="0" smtClean="0">
                <a:latin typeface="Times New Roman"/>
                <a:cs typeface="Times New Roman"/>
              </a:rPr>
              <a:t>all </a:t>
            </a:r>
            <a:r>
              <a:rPr lang="en-US" sz="2600" b="1" dirty="0">
                <a:latin typeface="Times New Roman"/>
                <a:cs typeface="Times New Roman"/>
              </a:rPr>
              <a:t>the way to the East </a:t>
            </a:r>
            <a:r>
              <a:rPr lang="en-US" sz="2600" b="1" dirty="0" smtClean="0">
                <a:latin typeface="Times New Roman"/>
                <a:cs typeface="Times New Roman"/>
              </a:rPr>
              <a:t>Side.’</a:t>
            </a:r>
            <a:r>
              <a:rPr lang="en-US" sz="2600" b="1" dirty="0">
                <a:latin typeface="Times New Roman"/>
                <a:cs typeface="Times New Roman"/>
              </a:rPr>
              <a:t>”</a:t>
            </a:r>
          </a:p>
          <a:p>
            <a:endParaRPr lang="en-US" sz="2300" b="1" dirty="0">
              <a:latin typeface="Times New Roman"/>
              <a:cs typeface="Times New Roman"/>
            </a:endParaRPr>
          </a:p>
          <a:p>
            <a:endParaRPr lang="en-US" sz="2300" b="1" dirty="0" smtClean="0">
              <a:latin typeface="Times New Roman"/>
              <a:cs typeface="Times New Roman"/>
            </a:endParaRPr>
          </a:p>
          <a:p>
            <a:pPr marL="342900" indent="-342900"/>
            <a:r>
              <a:rPr lang="en-US" b="1" dirty="0" smtClean="0">
                <a:latin typeface="Times New Roman"/>
                <a:cs typeface="Times New Roman"/>
              </a:rPr>
              <a:t> 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96200" y="6553200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2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6574795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pic>
        <p:nvPicPr>
          <p:cNvPr id="15" name="Picture 14" descr="136346017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018" y="5355244"/>
            <a:ext cx="1013438" cy="954076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52400" y="152400"/>
            <a:ext cx="8839200" cy="6553200"/>
            <a:chOff x="152400" y="152400"/>
            <a:chExt cx="8839200" cy="6553200"/>
          </a:xfrm>
        </p:grpSpPr>
        <p:sp>
          <p:nvSpPr>
            <p:cNvPr id="16" name="Rectangle 15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rgbClr val="81C4F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81000" y="381000"/>
              <a:ext cx="8382000" cy="6059744"/>
            </a:xfrm>
            <a:prstGeom prst="rect">
              <a:avLst/>
            </a:prstGeom>
            <a:noFill/>
            <a:ln w="1016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57200" y="433626"/>
            <a:ext cx="8153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FIRST HALF OF PART 1</a:t>
            </a:r>
            <a:endParaRPr lang="en-US" sz="5200" b="1" dirty="0">
              <a:solidFill>
                <a:srgbClr val="A8184B"/>
              </a:solidFill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6525344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66248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381000"/>
            <a:ext cx="8382000" cy="6059744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Cherry Cream Sod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293673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herry Cream Soda"/>
                <a:cs typeface="Cherry Cream Soda"/>
              </a:rPr>
              <a:t> </a:t>
            </a:r>
          </a:p>
          <a:p>
            <a:endParaRPr lang="en-US" dirty="0">
              <a:latin typeface="Cherry Cream Sod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1438031"/>
            <a:ext cx="849694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/>
            <a:r>
              <a:rPr lang="en-US" sz="30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Electives</a:t>
            </a:r>
            <a:r>
              <a:rPr lang="en-US" sz="30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3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– </a:t>
            </a:r>
            <a:r>
              <a:rPr lang="en-US" sz="3000" b="1" dirty="0" smtClean="0">
                <a:latin typeface="Times New Roman"/>
                <a:cs typeface="Times New Roman"/>
              </a:rPr>
              <a:t>A course that is chosen by the student</a:t>
            </a:r>
          </a:p>
          <a:p>
            <a:pPr marL="342900"/>
            <a:endParaRPr lang="en-US" sz="3000" b="1" dirty="0" smtClean="0">
              <a:latin typeface="Times New Roman"/>
              <a:cs typeface="Times New Roman"/>
            </a:endParaRPr>
          </a:p>
          <a:p>
            <a:pPr marL="342900"/>
            <a:r>
              <a:rPr lang="en-US" sz="30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Incubator</a:t>
            </a:r>
            <a:r>
              <a:rPr lang="en-US" sz="30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3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lang="en-US" sz="3000" b="1" dirty="0" smtClean="0">
                <a:solidFill>
                  <a:srgbClr val="3E7848"/>
                </a:solidFill>
                <a:latin typeface="Times New Roman"/>
                <a:cs typeface="Times New Roman"/>
              </a:rPr>
              <a:t> </a:t>
            </a:r>
            <a:r>
              <a:rPr lang="en-US" sz="3000" b="1" dirty="0" smtClean="0">
                <a:latin typeface="Times New Roman"/>
                <a:cs typeface="Times New Roman"/>
              </a:rPr>
              <a:t>An enclosed controlled environment to care for small babies/eggs</a:t>
            </a:r>
          </a:p>
          <a:p>
            <a:pPr marL="342900"/>
            <a:endParaRPr lang="en-US" sz="3000" b="1" dirty="0">
              <a:latin typeface="Times New Roman"/>
              <a:cs typeface="Times New Roman"/>
            </a:endParaRPr>
          </a:p>
          <a:p>
            <a:pPr marL="342900"/>
            <a:r>
              <a:rPr lang="en-US" sz="30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Obnoxious</a:t>
            </a:r>
            <a:r>
              <a:rPr lang="en-US" sz="30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3000" b="1" dirty="0" smtClean="0">
                <a:latin typeface="Times New Roman"/>
                <a:cs typeface="Times New Roman"/>
              </a:rPr>
              <a:t>– Extremely unpleasant</a:t>
            </a:r>
          </a:p>
          <a:p>
            <a:pPr marL="342900"/>
            <a:endParaRPr lang="en-US" sz="3000" b="1" dirty="0">
              <a:latin typeface="Times New Roman"/>
              <a:cs typeface="Times New Roman"/>
            </a:endParaRPr>
          </a:p>
          <a:p>
            <a:pPr marL="342900"/>
            <a:r>
              <a:rPr lang="en-US" sz="30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Schlep</a:t>
            </a:r>
            <a:r>
              <a:rPr lang="en-US" sz="30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3000" b="1" dirty="0" smtClean="0">
                <a:latin typeface="Times New Roman"/>
                <a:cs typeface="Times New Roman"/>
              </a:rPr>
              <a:t>– A difficult or long journey</a:t>
            </a:r>
          </a:p>
          <a:p>
            <a:pPr marL="342900" indent="-342900"/>
            <a:endParaRPr lang="en-US" sz="2300" b="1" dirty="0" smtClean="0">
              <a:latin typeface="Times New Roman"/>
              <a:cs typeface="Times New Roman"/>
            </a:endParaRPr>
          </a:p>
          <a:p>
            <a:pPr marL="342900" indent="-342900"/>
            <a:endParaRPr lang="en-US" sz="2300" b="1" dirty="0" smtClean="0">
              <a:latin typeface="Times New Roman"/>
              <a:cs typeface="Times New Roman"/>
            </a:endParaRPr>
          </a:p>
          <a:p>
            <a:pPr marL="342900" indent="-342900"/>
            <a:r>
              <a:rPr lang="en-US" b="1" dirty="0" smtClean="0">
                <a:latin typeface="Times New Roman"/>
                <a:cs typeface="Times New Roman"/>
              </a:rPr>
              <a:t> 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6200" y="6553200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2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6574795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pic>
        <p:nvPicPr>
          <p:cNvPr id="13" name="Picture 12" descr="136346017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018" y="5355244"/>
            <a:ext cx="1013438" cy="95407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52400" y="152400"/>
            <a:ext cx="8839200" cy="6553200"/>
            <a:chOff x="152400" y="152400"/>
            <a:chExt cx="8839200" cy="6553200"/>
          </a:xfrm>
        </p:grpSpPr>
        <p:sp>
          <p:nvSpPr>
            <p:cNvPr id="14" name="Rectangle 13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rgbClr val="81C4F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81000" y="381000"/>
              <a:ext cx="8382000" cy="6059744"/>
            </a:xfrm>
            <a:prstGeom prst="rect">
              <a:avLst/>
            </a:prstGeom>
            <a:noFill/>
            <a:ln w="1016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57200" y="433626"/>
            <a:ext cx="8153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FIRST HALF OF PART 1</a:t>
            </a:r>
            <a:endParaRPr lang="en-US" sz="5200" b="1" dirty="0">
              <a:solidFill>
                <a:srgbClr val="A8184B"/>
              </a:solidFill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6525344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81296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381000"/>
            <a:ext cx="8382000" cy="6059744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Cherry Cream Sod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293673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herry Cream Soda"/>
                <a:cs typeface="Cherry Cream Soda"/>
              </a:rPr>
              <a:t> </a:t>
            </a:r>
          </a:p>
          <a:p>
            <a:endParaRPr lang="en-US" dirty="0">
              <a:latin typeface="Cherry Cream Sod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8472" y="1524848"/>
            <a:ext cx="838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700" b="1" dirty="0" smtClean="0">
                <a:latin typeface="Times New Roman"/>
                <a:cs typeface="Times New Roman"/>
              </a:rPr>
              <a:t>1. A </a:t>
            </a:r>
            <a:r>
              <a:rPr lang="en-US" sz="2700" b="1" dirty="0" err="1">
                <a:latin typeface="Times New Roman"/>
                <a:cs typeface="Times New Roman"/>
              </a:rPr>
              <a:t>Padawan</a:t>
            </a:r>
            <a:r>
              <a:rPr lang="en-US" sz="2700" b="1" dirty="0">
                <a:latin typeface="Times New Roman"/>
                <a:cs typeface="Times New Roman"/>
              </a:rPr>
              <a:t> is a Jedi </a:t>
            </a:r>
            <a:r>
              <a:rPr lang="en-US" sz="2700" b="1" u="sng" dirty="0">
                <a:solidFill>
                  <a:srgbClr val="A8184B"/>
                </a:solidFill>
                <a:latin typeface="Times New Roman"/>
                <a:cs typeface="Times New Roman"/>
              </a:rPr>
              <a:t>apprentice</a:t>
            </a:r>
            <a:r>
              <a:rPr lang="en-US" sz="2700" b="1" dirty="0">
                <a:latin typeface="Times New Roman"/>
                <a:cs typeface="Times New Roman"/>
              </a:rPr>
              <a:t>.</a:t>
            </a:r>
            <a:r>
              <a:rPr lang="en-US" sz="2700" b="1" dirty="0" smtClean="0">
                <a:latin typeface="Times New Roman"/>
                <a:cs typeface="Times New Roman"/>
              </a:rPr>
              <a:t>”</a:t>
            </a:r>
          </a:p>
          <a:p>
            <a:pPr marL="342900" indent="-342900"/>
            <a:endParaRPr lang="en-US" sz="2700" b="1" u="sng" dirty="0">
              <a:latin typeface="Times New Roman"/>
              <a:cs typeface="Times New Roman"/>
            </a:endParaRPr>
          </a:p>
          <a:p>
            <a:pPr marL="342900" indent="-342900"/>
            <a:r>
              <a:rPr lang="en-US" sz="2700" b="1" dirty="0" smtClean="0">
                <a:latin typeface="Times New Roman"/>
                <a:cs typeface="Times New Roman"/>
              </a:rPr>
              <a:t>2. “</a:t>
            </a:r>
            <a:r>
              <a:rPr lang="en-US" sz="2700" b="1" dirty="0">
                <a:latin typeface="Times New Roman"/>
                <a:cs typeface="Times New Roman"/>
              </a:rPr>
              <a:t>‘You’ve been kind of </a:t>
            </a:r>
            <a:r>
              <a:rPr lang="en-US" sz="2700" b="1" u="sng" dirty="0">
                <a:solidFill>
                  <a:srgbClr val="A8184B"/>
                </a:solidFill>
                <a:latin typeface="Times New Roman"/>
                <a:cs typeface="Times New Roman"/>
              </a:rPr>
              <a:t>huffy</a:t>
            </a:r>
            <a:r>
              <a:rPr lang="en-US" sz="2700" b="1" dirty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2700" b="1" dirty="0">
                <a:latin typeface="Times New Roman"/>
                <a:cs typeface="Times New Roman"/>
              </a:rPr>
              <a:t>with her all night </a:t>
            </a:r>
            <a:r>
              <a:rPr lang="en-US" sz="2700" b="1" dirty="0" smtClean="0">
                <a:latin typeface="Times New Roman"/>
                <a:cs typeface="Times New Roman"/>
              </a:rPr>
              <a:t>long.’”</a:t>
            </a:r>
          </a:p>
          <a:p>
            <a:pPr marL="342900" indent="-342900"/>
            <a:endParaRPr lang="en-US" sz="2700" b="1" u="sng" dirty="0">
              <a:latin typeface="Times New Roman"/>
              <a:cs typeface="Times New Roman"/>
            </a:endParaRPr>
          </a:p>
          <a:p>
            <a:pPr marL="342900" indent="-342900"/>
            <a:r>
              <a:rPr lang="en-US" sz="2700" b="1" dirty="0" smtClean="0">
                <a:latin typeface="Times New Roman"/>
                <a:cs typeface="Times New Roman"/>
              </a:rPr>
              <a:t>3. “</a:t>
            </a:r>
            <a:r>
              <a:rPr lang="en-US" sz="2700" b="1" dirty="0">
                <a:latin typeface="Times New Roman"/>
                <a:cs typeface="Times New Roman"/>
              </a:rPr>
              <a:t>They had crossed the enchanted stream; but beyond it the path seemed to </a:t>
            </a:r>
            <a:r>
              <a:rPr lang="en-US" sz="2700" b="1" u="sng" dirty="0">
                <a:solidFill>
                  <a:srgbClr val="A8184B"/>
                </a:solidFill>
                <a:latin typeface="Times New Roman"/>
                <a:cs typeface="Times New Roman"/>
              </a:rPr>
              <a:t>straggle</a:t>
            </a:r>
            <a:r>
              <a:rPr lang="en-US" sz="2700" b="1" dirty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2700" b="1" dirty="0">
                <a:latin typeface="Times New Roman"/>
                <a:cs typeface="Times New Roman"/>
              </a:rPr>
              <a:t>on.”</a:t>
            </a:r>
            <a:r>
              <a:rPr lang="en-US" sz="2700" b="1" dirty="0" smtClean="0">
                <a:latin typeface="Times New Roman"/>
                <a:cs typeface="Times New Roman"/>
              </a:rPr>
              <a:t> </a:t>
            </a:r>
          </a:p>
          <a:p>
            <a:pPr marL="342900" indent="-342900"/>
            <a:endParaRPr lang="en-US" sz="2700" b="1" u="sng" dirty="0">
              <a:latin typeface="Times New Roman"/>
              <a:cs typeface="Times New Roman"/>
            </a:endParaRPr>
          </a:p>
          <a:p>
            <a:pPr marL="342900" indent="-342900"/>
            <a:r>
              <a:rPr lang="en-US" sz="2700" b="1" dirty="0" smtClean="0">
                <a:latin typeface="Times New Roman"/>
                <a:cs typeface="Times New Roman"/>
              </a:rPr>
              <a:t>4. “</a:t>
            </a:r>
            <a:r>
              <a:rPr lang="en-US" sz="2700" b="1" dirty="0">
                <a:latin typeface="Times New Roman"/>
                <a:cs typeface="Times New Roman"/>
              </a:rPr>
              <a:t>‘I wasn’t used to his whole </a:t>
            </a:r>
            <a:r>
              <a:rPr lang="en-US" sz="2700" b="1" u="sng" dirty="0">
                <a:solidFill>
                  <a:srgbClr val="A8184B"/>
                </a:solidFill>
                <a:latin typeface="Times New Roman"/>
                <a:cs typeface="Times New Roman"/>
              </a:rPr>
              <a:t>notion</a:t>
            </a:r>
            <a:r>
              <a:rPr lang="en-US" sz="2700" b="1" dirty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2700" b="1" dirty="0">
                <a:latin typeface="Times New Roman"/>
                <a:cs typeface="Times New Roman"/>
              </a:rPr>
              <a:t>of homework.”</a:t>
            </a:r>
            <a:endParaRPr lang="en-US" sz="2700" b="1" dirty="0" smtClean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6200" y="6553200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2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6574795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pic>
        <p:nvPicPr>
          <p:cNvPr id="13" name="Picture 12" descr="136346017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018" y="5355244"/>
            <a:ext cx="1013438" cy="95407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52400" y="152400"/>
            <a:ext cx="8839200" cy="6553200"/>
            <a:chOff x="152400" y="152400"/>
            <a:chExt cx="8839200" cy="6553200"/>
          </a:xfrm>
        </p:grpSpPr>
        <p:sp>
          <p:nvSpPr>
            <p:cNvPr id="14" name="Rectangle 13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rgbClr val="81C4F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81000" y="381000"/>
              <a:ext cx="8382000" cy="6059744"/>
            </a:xfrm>
            <a:prstGeom prst="rect">
              <a:avLst/>
            </a:prstGeom>
            <a:noFill/>
            <a:ln w="1016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57200" y="433626"/>
            <a:ext cx="8153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SECOND HALF OF PART 1</a:t>
            </a:r>
            <a:endParaRPr lang="en-US" sz="5000" b="1" dirty="0">
              <a:solidFill>
                <a:srgbClr val="A8184B"/>
              </a:solidFill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6525344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413026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381000"/>
            <a:ext cx="8382000" cy="6059744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Cherry Cream Sod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293673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herry Cream Soda"/>
                <a:cs typeface="Cherry Cream Soda"/>
              </a:rPr>
              <a:t> </a:t>
            </a:r>
          </a:p>
          <a:p>
            <a:endParaRPr lang="en-US" dirty="0">
              <a:latin typeface="Cherry Cream Sod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1467361"/>
            <a:ext cx="8511480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/>
            <a:r>
              <a:rPr lang="en-US" sz="30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Apprentice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– A person who is learning a trade from someone more skilled</a:t>
            </a:r>
          </a:p>
          <a:p>
            <a:pPr marL="342900"/>
            <a:r>
              <a:rPr lang="en-US" sz="3000" b="1" dirty="0" smtClean="0">
                <a:solidFill>
                  <a:srgbClr val="3E7848"/>
                </a:solidFill>
                <a:latin typeface="Times New Roman"/>
                <a:cs typeface="Times New Roman"/>
              </a:rPr>
              <a:t>  </a:t>
            </a:r>
            <a:endParaRPr lang="en-US" sz="3000" b="1" dirty="0" smtClean="0">
              <a:latin typeface="Times New Roman"/>
              <a:cs typeface="Times New Roman"/>
            </a:endParaRPr>
          </a:p>
          <a:p>
            <a:pPr marL="342900"/>
            <a:r>
              <a:rPr lang="en-US" sz="30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Huffy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– </a:t>
            </a:r>
            <a:r>
              <a:rPr lang="en-US" sz="3000" b="1" dirty="0" smtClean="0">
                <a:latin typeface="Times New Roman"/>
                <a:cs typeface="Times New Roman"/>
              </a:rPr>
              <a:t>Annoyed or irritated; Quick to get angry about small things</a:t>
            </a:r>
          </a:p>
          <a:p>
            <a:pPr marL="342900"/>
            <a:endParaRPr lang="en-US" sz="3000" b="1" dirty="0">
              <a:latin typeface="Times New Roman"/>
              <a:cs typeface="Times New Roman"/>
            </a:endParaRPr>
          </a:p>
          <a:p>
            <a:pPr marL="342900"/>
            <a:r>
              <a:rPr lang="en-US" sz="30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Straggle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– </a:t>
            </a:r>
            <a:r>
              <a:rPr lang="en-US" sz="3000" b="1" dirty="0" smtClean="0">
                <a:latin typeface="Times New Roman"/>
                <a:cs typeface="Times New Roman"/>
              </a:rPr>
              <a:t>Grow, spread, or be laid out in an untidy way</a:t>
            </a:r>
          </a:p>
          <a:p>
            <a:pPr marL="342900"/>
            <a:endParaRPr lang="en-US" sz="3000" b="1" dirty="0">
              <a:latin typeface="Times New Roman"/>
              <a:cs typeface="Times New Roman"/>
            </a:endParaRPr>
          </a:p>
          <a:p>
            <a:pPr marL="342900"/>
            <a:r>
              <a:rPr lang="en-US" sz="30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Notion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– </a:t>
            </a:r>
            <a:r>
              <a:rPr lang="en-US" sz="3000" b="1" dirty="0" smtClean="0">
                <a:latin typeface="Times New Roman"/>
                <a:cs typeface="Times New Roman"/>
              </a:rPr>
              <a:t>A belief about something </a:t>
            </a:r>
            <a:endParaRPr lang="en-US" sz="3000" b="1" dirty="0">
              <a:latin typeface="Times New Roman"/>
              <a:cs typeface="Times New Roman"/>
            </a:endParaRPr>
          </a:p>
          <a:p>
            <a:pPr marL="342900" indent="-342900"/>
            <a:endParaRPr lang="en-US" sz="2300" b="1" dirty="0" smtClean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6200" y="6553200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2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6574795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pic>
        <p:nvPicPr>
          <p:cNvPr id="13" name="Picture 12" descr="136346017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018" y="5355244"/>
            <a:ext cx="1013438" cy="95407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52400" y="152400"/>
            <a:ext cx="8839200" cy="6553200"/>
            <a:chOff x="152400" y="152400"/>
            <a:chExt cx="8839200" cy="6553200"/>
          </a:xfrm>
        </p:grpSpPr>
        <p:sp>
          <p:nvSpPr>
            <p:cNvPr id="14" name="Rectangle 13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rgbClr val="81C4F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81000" y="381000"/>
              <a:ext cx="8382000" cy="6059744"/>
            </a:xfrm>
            <a:prstGeom prst="rect">
              <a:avLst/>
            </a:prstGeom>
            <a:noFill/>
            <a:ln w="1016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57200" y="433626"/>
            <a:ext cx="8153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SECOND HALF OF PART 1</a:t>
            </a:r>
            <a:endParaRPr lang="en-US" sz="5000" b="1" dirty="0">
              <a:solidFill>
                <a:srgbClr val="A8184B"/>
              </a:solidFill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6525344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1213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1293673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herry Cream Soda"/>
                <a:cs typeface="Cherry Cream Soda"/>
              </a:rPr>
              <a:t> </a:t>
            </a:r>
          </a:p>
          <a:p>
            <a:endParaRPr lang="en-US" dirty="0">
              <a:latin typeface="Cherry Cream Sod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1467361"/>
            <a:ext cx="8001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3300" b="1" dirty="0" smtClean="0">
                <a:latin typeface="Times New Roman"/>
                <a:cs typeface="Times New Roman"/>
              </a:rPr>
              <a:t>5. “</a:t>
            </a:r>
            <a:r>
              <a:rPr lang="en-US" sz="3300" b="1" dirty="0">
                <a:latin typeface="Times New Roman"/>
                <a:cs typeface="Times New Roman"/>
              </a:rPr>
              <a:t>‘Your </a:t>
            </a:r>
            <a:r>
              <a:rPr lang="en-US" sz="3300" b="1" u="sng" dirty="0">
                <a:solidFill>
                  <a:srgbClr val="A8184B"/>
                </a:solidFill>
                <a:latin typeface="Times New Roman"/>
                <a:cs typeface="Times New Roman"/>
              </a:rPr>
              <a:t>deeds</a:t>
            </a:r>
            <a:r>
              <a:rPr lang="en-US" sz="3300" b="1" dirty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3300" b="1" dirty="0">
                <a:latin typeface="Times New Roman"/>
                <a:cs typeface="Times New Roman"/>
              </a:rPr>
              <a:t>are your monuments.” </a:t>
            </a:r>
            <a:endParaRPr lang="en-US" sz="3300" b="1" dirty="0" smtClean="0">
              <a:latin typeface="Times New Roman"/>
              <a:cs typeface="Times New Roman"/>
            </a:endParaRPr>
          </a:p>
          <a:p>
            <a:pPr marL="342900" indent="-342900"/>
            <a:endParaRPr lang="en-US" sz="3300" b="1" u="sng" dirty="0">
              <a:latin typeface="Times New Roman"/>
              <a:cs typeface="Times New Roman"/>
            </a:endParaRPr>
          </a:p>
          <a:p>
            <a:pPr marL="342900" indent="-342900"/>
            <a:r>
              <a:rPr lang="en-US" sz="3300" b="1" dirty="0" smtClean="0">
                <a:latin typeface="Times New Roman"/>
                <a:cs typeface="Times New Roman"/>
              </a:rPr>
              <a:t>6. “</a:t>
            </a:r>
            <a:r>
              <a:rPr lang="en-US" sz="3300" b="1" dirty="0">
                <a:latin typeface="Times New Roman"/>
                <a:cs typeface="Times New Roman"/>
              </a:rPr>
              <a:t>The things we do outlast our </a:t>
            </a:r>
            <a:r>
              <a:rPr lang="en-US" sz="3300" b="1" u="sng" dirty="0">
                <a:solidFill>
                  <a:srgbClr val="A8184B"/>
                </a:solidFill>
                <a:latin typeface="Times New Roman"/>
                <a:cs typeface="Times New Roman"/>
              </a:rPr>
              <a:t>mortality</a:t>
            </a:r>
            <a:r>
              <a:rPr lang="en-US" sz="3300" b="1" dirty="0">
                <a:latin typeface="Times New Roman"/>
                <a:cs typeface="Times New Roman"/>
              </a:rPr>
              <a:t>.” </a:t>
            </a:r>
            <a:endParaRPr lang="en-US" sz="3300" b="1" dirty="0" smtClean="0">
              <a:latin typeface="Times New Roman"/>
              <a:cs typeface="Times New Roman"/>
            </a:endParaRPr>
          </a:p>
          <a:p>
            <a:pPr marL="342900" indent="-342900"/>
            <a:endParaRPr lang="en-US" sz="3300" b="1" u="sng" dirty="0">
              <a:latin typeface="Times New Roman"/>
              <a:cs typeface="Times New Roman"/>
            </a:endParaRPr>
          </a:p>
          <a:p>
            <a:pPr marL="342900" indent="-342900"/>
            <a:r>
              <a:rPr lang="en-US" sz="3300" b="1" dirty="0" smtClean="0">
                <a:latin typeface="Times New Roman"/>
                <a:cs typeface="Times New Roman"/>
              </a:rPr>
              <a:t>7. “</a:t>
            </a:r>
            <a:r>
              <a:rPr lang="en-US" sz="3300" b="1" dirty="0">
                <a:latin typeface="Times New Roman"/>
                <a:cs typeface="Times New Roman"/>
              </a:rPr>
              <a:t>I have an </a:t>
            </a:r>
            <a:r>
              <a:rPr lang="en-US" sz="3300" b="1" u="sng" dirty="0">
                <a:solidFill>
                  <a:srgbClr val="A8184B"/>
                </a:solidFill>
                <a:latin typeface="Times New Roman"/>
                <a:cs typeface="Times New Roman"/>
              </a:rPr>
              <a:t>aversion</a:t>
            </a:r>
            <a:r>
              <a:rPr lang="en-US" sz="3300" b="1" dirty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3300" b="1" dirty="0">
                <a:latin typeface="Times New Roman"/>
                <a:cs typeface="Times New Roman"/>
              </a:rPr>
              <a:t>to having my </a:t>
            </a:r>
            <a:r>
              <a:rPr lang="en-US" sz="3300" b="1" dirty="0" smtClean="0">
                <a:latin typeface="Times New Roman"/>
                <a:cs typeface="Times New Roman"/>
              </a:rPr>
              <a:t>picture taken</a:t>
            </a:r>
            <a:r>
              <a:rPr lang="en-US" sz="3300" b="1" dirty="0">
                <a:latin typeface="Times New Roman"/>
                <a:cs typeface="Times New Roman"/>
              </a:rPr>
              <a:t>.</a:t>
            </a:r>
            <a:r>
              <a:rPr lang="en-US" sz="3300" b="1" dirty="0" smtClean="0">
                <a:latin typeface="Times New Roman"/>
                <a:cs typeface="Times New Roman"/>
              </a:rPr>
              <a:t>”</a:t>
            </a:r>
          </a:p>
          <a:p>
            <a:pPr marL="342900" indent="-342900"/>
            <a:endParaRPr lang="en-US" sz="3300" b="1" u="sng" dirty="0">
              <a:latin typeface="Times New Roman"/>
              <a:cs typeface="Times New Roman"/>
            </a:endParaRPr>
          </a:p>
          <a:p>
            <a:pPr marL="342900" indent="-342900"/>
            <a:r>
              <a:rPr lang="en-US" sz="3300" b="1" dirty="0" smtClean="0">
                <a:latin typeface="Times New Roman"/>
                <a:cs typeface="Times New Roman"/>
              </a:rPr>
              <a:t>8. “</a:t>
            </a:r>
            <a:r>
              <a:rPr lang="en-US" sz="3300" b="1" dirty="0">
                <a:latin typeface="Times New Roman"/>
                <a:cs typeface="Times New Roman"/>
              </a:rPr>
              <a:t>‘I think he looks like an </a:t>
            </a:r>
            <a:r>
              <a:rPr lang="en-US" sz="3300" b="1" u="sng" dirty="0" err="1">
                <a:solidFill>
                  <a:srgbClr val="A8184B"/>
                </a:solidFill>
                <a:latin typeface="Times New Roman"/>
                <a:cs typeface="Times New Roman"/>
              </a:rPr>
              <a:t>orc</a:t>
            </a:r>
            <a:r>
              <a:rPr lang="en-US" sz="3300" b="1" dirty="0">
                <a:latin typeface="Times New Roman"/>
                <a:cs typeface="Times New Roman"/>
              </a:rPr>
              <a:t>.”</a:t>
            </a:r>
            <a:endParaRPr lang="en-US" sz="3300" b="1" dirty="0" smtClean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6200" y="6553200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2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6574795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pic>
        <p:nvPicPr>
          <p:cNvPr id="13" name="Picture 12" descr="136346017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018" y="5355244"/>
            <a:ext cx="1013438" cy="95407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52400" y="152400"/>
            <a:ext cx="8839200" cy="6553200"/>
            <a:chOff x="152400" y="152400"/>
            <a:chExt cx="8839200" cy="6553200"/>
          </a:xfrm>
        </p:grpSpPr>
        <p:sp>
          <p:nvSpPr>
            <p:cNvPr id="14" name="Rectangle 13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rgbClr val="81C4F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81000" y="381000"/>
              <a:ext cx="8382000" cy="6059744"/>
            </a:xfrm>
            <a:prstGeom prst="rect">
              <a:avLst/>
            </a:prstGeom>
            <a:noFill/>
            <a:ln w="1016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57200" y="433626"/>
            <a:ext cx="8153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SECOND HALF OF PART 1</a:t>
            </a:r>
            <a:endParaRPr lang="en-US" sz="5000" b="1" dirty="0">
              <a:solidFill>
                <a:srgbClr val="A8184B"/>
              </a:solidFill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6525344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226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1293673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herry Cream Soda"/>
                <a:cs typeface="Cherry Cream Soda"/>
              </a:rPr>
              <a:t> </a:t>
            </a:r>
          </a:p>
          <a:p>
            <a:endParaRPr lang="en-US" dirty="0">
              <a:latin typeface="Cherry Cream Sod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1467361"/>
            <a:ext cx="8583488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/>
            <a:r>
              <a:rPr lang="en-US" sz="33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Deeds </a:t>
            </a:r>
            <a:r>
              <a:rPr lang="en-US" sz="33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– An action</a:t>
            </a:r>
          </a:p>
          <a:p>
            <a:pPr marL="342900"/>
            <a:r>
              <a:rPr lang="en-US" sz="3300" b="1" dirty="0" smtClean="0">
                <a:solidFill>
                  <a:srgbClr val="3E7848"/>
                </a:solidFill>
                <a:latin typeface="Times New Roman"/>
                <a:cs typeface="Times New Roman"/>
              </a:rPr>
              <a:t>  </a:t>
            </a:r>
            <a:endParaRPr lang="en-US" sz="3300" b="1" dirty="0" smtClean="0">
              <a:latin typeface="Times New Roman"/>
              <a:cs typeface="Times New Roman"/>
            </a:endParaRPr>
          </a:p>
          <a:p>
            <a:pPr marL="342900"/>
            <a:r>
              <a:rPr lang="en-US" sz="33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Mortality </a:t>
            </a:r>
            <a:r>
              <a:rPr lang="en-US" sz="33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– </a:t>
            </a:r>
            <a:r>
              <a:rPr lang="en-US" sz="3300" b="1" dirty="0" smtClean="0">
                <a:latin typeface="Times New Roman"/>
                <a:cs typeface="Times New Roman"/>
              </a:rPr>
              <a:t>Death</a:t>
            </a:r>
          </a:p>
          <a:p>
            <a:pPr marL="342900"/>
            <a:endParaRPr lang="en-US" sz="3300" b="1" dirty="0">
              <a:latin typeface="Times New Roman"/>
              <a:cs typeface="Times New Roman"/>
            </a:endParaRPr>
          </a:p>
          <a:p>
            <a:pPr marL="342900"/>
            <a:r>
              <a:rPr lang="en-US" sz="33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Aversion </a:t>
            </a:r>
            <a:r>
              <a:rPr lang="en-US" sz="33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– </a:t>
            </a:r>
            <a:r>
              <a:rPr lang="en-US" sz="3300" b="1" dirty="0" smtClean="0">
                <a:latin typeface="Times New Roman"/>
                <a:cs typeface="Times New Roman"/>
              </a:rPr>
              <a:t>A strong dislike of something</a:t>
            </a:r>
          </a:p>
          <a:p>
            <a:pPr marL="342900"/>
            <a:endParaRPr lang="en-US" sz="3300" b="1" dirty="0">
              <a:latin typeface="Times New Roman"/>
              <a:cs typeface="Times New Roman"/>
            </a:endParaRPr>
          </a:p>
          <a:p>
            <a:pPr marL="342900"/>
            <a:r>
              <a:rPr lang="en-US" sz="3300" b="1" u="sng" dirty="0" err="1" smtClean="0">
                <a:solidFill>
                  <a:srgbClr val="A8184B"/>
                </a:solidFill>
                <a:latin typeface="Times New Roman"/>
                <a:cs typeface="Times New Roman"/>
              </a:rPr>
              <a:t>Orc</a:t>
            </a:r>
            <a:r>
              <a:rPr lang="en-US" sz="33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33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– </a:t>
            </a:r>
            <a:r>
              <a:rPr lang="en-US" sz="3300" b="1" dirty="0" smtClean="0">
                <a:latin typeface="Times New Roman"/>
                <a:cs typeface="Times New Roman"/>
              </a:rPr>
              <a:t>Imaginary human-like creatures, characterized as ugly, warlike, and evil</a:t>
            </a:r>
            <a:endParaRPr lang="en-US" sz="3300" b="1" dirty="0">
              <a:latin typeface="Times New Roman"/>
              <a:cs typeface="Times New Roman"/>
            </a:endParaRPr>
          </a:p>
          <a:p>
            <a:pPr marL="342900" indent="-342900"/>
            <a:endParaRPr lang="en-US" sz="2300" b="1" dirty="0" smtClean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6200" y="6553200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2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6574795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pic>
        <p:nvPicPr>
          <p:cNvPr id="13" name="Picture 12" descr="136346017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018" y="5355244"/>
            <a:ext cx="1013438" cy="954076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52400" y="152400"/>
            <a:ext cx="8839200" cy="6553200"/>
            <a:chOff x="152400" y="152400"/>
            <a:chExt cx="8839200" cy="6553200"/>
          </a:xfrm>
        </p:grpSpPr>
        <p:sp>
          <p:nvSpPr>
            <p:cNvPr id="17" name="Rectangle 16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rgbClr val="81C4F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81000" y="381000"/>
              <a:ext cx="8382000" cy="6059744"/>
            </a:xfrm>
            <a:prstGeom prst="rect">
              <a:avLst/>
            </a:prstGeom>
            <a:noFill/>
            <a:ln w="1016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57200" y="433626"/>
            <a:ext cx="8153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SECOND HALF OF PART 1</a:t>
            </a:r>
            <a:endParaRPr lang="en-US" sz="5000" b="1" dirty="0">
              <a:solidFill>
                <a:srgbClr val="A8184B"/>
              </a:solidFill>
              <a:latin typeface="Times New Roman"/>
              <a:cs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6525344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1213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1293673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herry Cream Soda"/>
                <a:cs typeface="Cherry Cream Soda"/>
              </a:rPr>
              <a:t> </a:t>
            </a:r>
          </a:p>
          <a:p>
            <a:endParaRPr lang="en-US" dirty="0">
              <a:latin typeface="Cherry Cream Sod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1412776"/>
            <a:ext cx="8382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800" b="1" dirty="0" smtClean="0">
                <a:latin typeface="Times New Roman"/>
                <a:cs typeface="Times New Roman"/>
              </a:rPr>
              <a:t>1. “</a:t>
            </a:r>
            <a:r>
              <a:rPr lang="en-US" sz="2800" b="1" dirty="0">
                <a:latin typeface="Times New Roman"/>
                <a:cs typeface="Times New Roman"/>
              </a:rPr>
              <a:t>His nose is </a:t>
            </a:r>
            <a:r>
              <a:rPr lang="en-US" sz="2800" b="1" u="sng" dirty="0">
                <a:solidFill>
                  <a:srgbClr val="A8184B"/>
                </a:solidFill>
                <a:latin typeface="Times New Roman"/>
                <a:cs typeface="Times New Roman"/>
              </a:rPr>
              <a:t>disproportionately</a:t>
            </a:r>
            <a:r>
              <a:rPr lang="en-US" sz="2800" b="1" dirty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>
                <a:latin typeface="Times New Roman"/>
                <a:cs typeface="Times New Roman"/>
              </a:rPr>
              <a:t>big for his face.</a:t>
            </a:r>
            <a:r>
              <a:rPr lang="en-US" sz="2800" b="1" dirty="0" smtClean="0">
                <a:latin typeface="Times New Roman"/>
                <a:cs typeface="Times New Roman"/>
              </a:rPr>
              <a:t>”</a:t>
            </a:r>
          </a:p>
          <a:p>
            <a:pPr marL="342900" indent="-342900"/>
            <a:endParaRPr lang="en-US" sz="2800" b="1" u="sng" dirty="0">
              <a:latin typeface="Times New Roman"/>
              <a:cs typeface="Times New Roman"/>
            </a:endParaRPr>
          </a:p>
          <a:p>
            <a:pPr marL="342900" indent="-342900"/>
            <a:r>
              <a:rPr lang="en-US" sz="2800" b="1" dirty="0" smtClean="0">
                <a:latin typeface="Times New Roman"/>
                <a:cs typeface="Times New Roman"/>
              </a:rPr>
              <a:t>2. “</a:t>
            </a:r>
            <a:r>
              <a:rPr lang="en-US" sz="2800" b="1" dirty="0">
                <a:latin typeface="Times New Roman"/>
                <a:cs typeface="Times New Roman"/>
              </a:rPr>
              <a:t>That was a ringer for </a:t>
            </a:r>
            <a:r>
              <a:rPr lang="en-US" sz="2800" b="1" dirty="0" err="1">
                <a:latin typeface="Times New Roman"/>
                <a:cs typeface="Times New Roman"/>
              </a:rPr>
              <a:t>Auggie</a:t>
            </a:r>
            <a:r>
              <a:rPr lang="en-US" sz="2800" b="1" dirty="0">
                <a:latin typeface="Times New Roman"/>
                <a:cs typeface="Times New Roman"/>
              </a:rPr>
              <a:t> in our </a:t>
            </a:r>
            <a:r>
              <a:rPr lang="en-US" sz="2800" b="1" dirty="0" err="1">
                <a:latin typeface="Times New Roman"/>
                <a:cs typeface="Times New Roman"/>
              </a:rPr>
              <a:t>Miley</a:t>
            </a:r>
            <a:r>
              <a:rPr lang="en-US" sz="2800" b="1" dirty="0">
                <a:latin typeface="Times New Roman"/>
                <a:cs typeface="Times New Roman"/>
              </a:rPr>
              <a:t> </a:t>
            </a:r>
            <a:r>
              <a:rPr lang="en-US" sz="2800" b="1" dirty="0" smtClean="0">
                <a:latin typeface="Times New Roman"/>
                <a:cs typeface="Times New Roman"/>
              </a:rPr>
              <a:t>  </a:t>
            </a:r>
          </a:p>
          <a:p>
            <a:pPr marL="342900" indent="-342900"/>
            <a:r>
              <a:rPr lang="en-US" sz="2800" b="1" dirty="0">
                <a:latin typeface="Times New Roman"/>
                <a:cs typeface="Times New Roman"/>
              </a:rPr>
              <a:t> </a:t>
            </a:r>
            <a:r>
              <a:rPr lang="en-US" sz="2800" b="1" dirty="0" smtClean="0">
                <a:latin typeface="Times New Roman"/>
                <a:cs typeface="Times New Roman"/>
              </a:rPr>
              <a:t>    Cyrus </a:t>
            </a:r>
            <a:r>
              <a:rPr lang="en-US" sz="28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heyday</a:t>
            </a:r>
            <a:r>
              <a:rPr lang="en-US" sz="2800" b="1" dirty="0">
                <a:latin typeface="Times New Roman"/>
                <a:cs typeface="Times New Roman"/>
              </a:rPr>
              <a:t>.” </a:t>
            </a:r>
            <a:endParaRPr lang="en-US" sz="2800" b="1" dirty="0" smtClean="0">
              <a:latin typeface="Times New Roman"/>
              <a:cs typeface="Times New Roman"/>
            </a:endParaRPr>
          </a:p>
          <a:p>
            <a:pPr marL="342900" indent="-342900"/>
            <a:endParaRPr lang="en-US" sz="2800" b="1" u="sng" dirty="0">
              <a:latin typeface="Times New Roman"/>
              <a:cs typeface="Times New Roman"/>
            </a:endParaRPr>
          </a:p>
          <a:p>
            <a:pPr marL="342900" indent="-342900"/>
            <a:r>
              <a:rPr lang="en-US" sz="2800" b="1" dirty="0" smtClean="0">
                <a:latin typeface="Times New Roman"/>
                <a:cs typeface="Times New Roman"/>
              </a:rPr>
              <a:t>3. “</a:t>
            </a:r>
            <a:r>
              <a:rPr lang="en-US" sz="2800" b="1" dirty="0">
                <a:latin typeface="Times New Roman"/>
                <a:cs typeface="Times New Roman"/>
              </a:rPr>
              <a:t>Miranda had always been such a </a:t>
            </a:r>
            <a:r>
              <a:rPr lang="en-US" sz="2800" b="1" u="sng" dirty="0">
                <a:solidFill>
                  <a:srgbClr val="A8184B"/>
                </a:solidFill>
                <a:latin typeface="Times New Roman"/>
                <a:cs typeface="Times New Roman"/>
              </a:rPr>
              <a:t>prude</a:t>
            </a:r>
            <a:r>
              <a:rPr lang="en-US" sz="2800" b="1" dirty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>
                <a:latin typeface="Times New Roman"/>
                <a:cs typeface="Times New Roman"/>
              </a:rPr>
              <a:t>about </a:t>
            </a:r>
            <a:r>
              <a:rPr lang="en-US" sz="2800" b="1" dirty="0" smtClean="0">
                <a:latin typeface="Times New Roman"/>
                <a:cs typeface="Times New Roman"/>
              </a:rPr>
              <a:t>clothes</a:t>
            </a:r>
            <a:r>
              <a:rPr lang="en-US" sz="2800" b="1" dirty="0">
                <a:latin typeface="Times New Roman"/>
                <a:cs typeface="Times New Roman"/>
              </a:rPr>
              <a:t>.</a:t>
            </a:r>
            <a:r>
              <a:rPr lang="en-US" sz="2800" b="1" dirty="0" smtClean="0">
                <a:latin typeface="Times New Roman"/>
                <a:cs typeface="Times New Roman"/>
              </a:rPr>
              <a:t>”</a:t>
            </a:r>
          </a:p>
          <a:p>
            <a:pPr marL="342900" indent="-342900"/>
            <a:endParaRPr lang="en-US" sz="2800" b="1" u="sng" dirty="0">
              <a:latin typeface="Times New Roman"/>
              <a:cs typeface="Times New Roman"/>
            </a:endParaRPr>
          </a:p>
          <a:p>
            <a:pPr marL="342900" indent="-342900"/>
            <a:r>
              <a:rPr lang="en-US" sz="2800" b="1" dirty="0" smtClean="0">
                <a:latin typeface="Times New Roman"/>
                <a:cs typeface="Times New Roman"/>
              </a:rPr>
              <a:t>4. “</a:t>
            </a:r>
            <a:r>
              <a:rPr lang="en-US" sz="2800" b="1" dirty="0">
                <a:latin typeface="Times New Roman"/>
                <a:cs typeface="Times New Roman"/>
              </a:rPr>
              <a:t>He </a:t>
            </a:r>
            <a:r>
              <a:rPr lang="en-US" sz="2800" b="1" u="sng" dirty="0">
                <a:solidFill>
                  <a:srgbClr val="A8184B"/>
                </a:solidFill>
                <a:latin typeface="Times New Roman"/>
                <a:cs typeface="Times New Roman"/>
              </a:rPr>
              <a:t>meticulously</a:t>
            </a:r>
            <a:r>
              <a:rPr lang="en-US" sz="2800" b="1" dirty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>
                <a:latin typeface="Times New Roman"/>
                <a:cs typeface="Times New Roman"/>
              </a:rPr>
              <a:t>tries to get </a:t>
            </a:r>
            <a:r>
              <a:rPr lang="en-US" sz="2800" b="1" dirty="0" smtClean="0">
                <a:latin typeface="Times New Roman"/>
                <a:cs typeface="Times New Roman"/>
              </a:rPr>
              <a:t>every hair </a:t>
            </a:r>
            <a:r>
              <a:rPr lang="en-US" sz="2800" b="1" dirty="0">
                <a:latin typeface="Times New Roman"/>
                <a:cs typeface="Times New Roman"/>
              </a:rPr>
              <a:t>in place.”</a:t>
            </a:r>
            <a:endParaRPr lang="en-US" sz="2800" b="1" dirty="0" smtClean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6200" y="6553200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2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6574795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pic>
        <p:nvPicPr>
          <p:cNvPr id="13" name="Picture 12" descr="136346017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018" y="5355244"/>
            <a:ext cx="1013438" cy="95407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52400" y="152400"/>
            <a:ext cx="8839200" cy="6553200"/>
            <a:chOff x="152400" y="152400"/>
            <a:chExt cx="8839200" cy="6553200"/>
          </a:xfrm>
        </p:grpSpPr>
        <p:sp>
          <p:nvSpPr>
            <p:cNvPr id="14" name="Rectangle 13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rgbClr val="81C4F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81000" y="381000"/>
              <a:ext cx="8382000" cy="6059744"/>
            </a:xfrm>
            <a:prstGeom prst="rect">
              <a:avLst/>
            </a:prstGeom>
            <a:noFill/>
            <a:ln w="1016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57200" y="332656"/>
            <a:ext cx="81534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PART 2: VIA</a:t>
            </a:r>
            <a:endParaRPr lang="en-US" sz="6500" b="1" dirty="0">
              <a:solidFill>
                <a:srgbClr val="A8184B"/>
              </a:solidFill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6525344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8137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1293673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herry Cream Soda"/>
                <a:cs typeface="Cherry Cream Soda"/>
              </a:rPr>
              <a:t> </a:t>
            </a:r>
          </a:p>
          <a:p>
            <a:endParaRPr lang="en-US" dirty="0">
              <a:latin typeface="Cherry Cream Sod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1467361"/>
            <a:ext cx="8431088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/>
            <a:r>
              <a:rPr lang="en-US" sz="27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Disproportionately</a:t>
            </a:r>
            <a:r>
              <a:rPr lang="en-US" sz="27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27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– When something is out of scale in size with something else</a:t>
            </a:r>
          </a:p>
          <a:p>
            <a:pPr marL="342900"/>
            <a:r>
              <a:rPr lang="en-US" sz="2700" b="1" dirty="0" smtClean="0">
                <a:solidFill>
                  <a:srgbClr val="3E7848"/>
                </a:solidFill>
                <a:latin typeface="Times New Roman"/>
                <a:cs typeface="Times New Roman"/>
              </a:rPr>
              <a:t>  </a:t>
            </a:r>
            <a:endParaRPr lang="en-US" sz="2700" b="1" dirty="0" smtClean="0">
              <a:latin typeface="Times New Roman"/>
              <a:cs typeface="Times New Roman"/>
            </a:endParaRPr>
          </a:p>
          <a:p>
            <a:pPr marL="342900"/>
            <a:r>
              <a:rPr lang="en-US" sz="27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Heyday</a:t>
            </a:r>
            <a:r>
              <a:rPr lang="en-US" sz="27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27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– </a:t>
            </a:r>
            <a:r>
              <a:rPr lang="en-US" sz="2700" b="1" dirty="0" smtClean="0">
                <a:latin typeface="Times New Roman"/>
                <a:cs typeface="Times New Roman"/>
              </a:rPr>
              <a:t>The person of a person’s or thing’s greatest success or popularity</a:t>
            </a:r>
          </a:p>
          <a:p>
            <a:pPr marL="342900"/>
            <a:endParaRPr lang="en-US" sz="2700" b="1" dirty="0">
              <a:latin typeface="Times New Roman"/>
              <a:cs typeface="Times New Roman"/>
            </a:endParaRPr>
          </a:p>
          <a:p>
            <a:pPr marL="342900"/>
            <a:r>
              <a:rPr lang="en-US" sz="27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Prude</a:t>
            </a:r>
            <a:r>
              <a:rPr lang="en-US" sz="27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27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– </a:t>
            </a:r>
            <a:r>
              <a:rPr lang="en-US" sz="2700" b="1" dirty="0" smtClean="0">
                <a:latin typeface="Times New Roman"/>
                <a:cs typeface="Times New Roman"/>
              </a:rPr>
              <a:t>A person who is shocked by anything revealing</a:t>
            </a:r>
          </a:p>
          <a:p>
            <a:pPr marL="342900"/>
            <a:endParaRPr lang="en-US" sz="2700" b="1" dirty="0">
              <a:latin typeface="Times New Roman"/>
              <a:cs typeface="Times New Roman"/>
            </a:endParaRPr>
          </a:p>
          <a:p>
            <a:pPr marL="342900"/>
            <a:r>
              <a:rPr lang="en-US" sz="27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Meticulously</a:t>
            </a:r>
            <a:r>
              <a:rPr lang="en-US" sz="27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27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– </a:t>
            </a:r>
            <a:r>
              <a:rPr lang="en-US" sz="2700" b="1" dirty="0" smtClean="0">
                <a:latin typeface="Times New Roman"/>
                <a:cs typeface="Times New Roman"/>
              </a:rPr>
              <a:t>Showing great attention to               detail; Very careful and precise</a:t>
            </a:r>
            <a:endParaRPr lang="en-US" sz="2700" b="1" dirty="0">
              <a:latin typeface="Times New Roman"/>
              <a:cs typeface="Times New Roman"/>
            </a:endParaRPr>
          </a:p>
          <a:p>
            <a:pPr marL="342900" indent="-342900"/>
            <a:endParaRPr lang="en-US" sz="2300" b="1" dirty="0" smtClean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6200" y="6553200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2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6574795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pic>
        <p:nvPicPr>
          <p:cNvPr id="13" name="Picture 12" descr="136346017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018" y="5355244"/>
            <a:ext cx="1013438" cy="95407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52400" y="152400"/>
            <a:ext cx="8839200" cy="6553200"/>
            <a:chOff x="152400" y="152400"/>
            <a:chExt cx="8839200" cy="6553200"/>
          </a:xfrm>
        </p:grpSpPr>
        <p:sp>
          <p:nvSpPr>
            <p:cNvPr id="14" name="Rectangle 13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rgbClr val="81C4F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81000" y="381000"/>
              <a:ext cx="8382000" cy="6059744"/>
            </a:xfrm>
            <a:prstGeom prst="rect">
              <a:avLst/>
            </a:prstGeom>
            <a:noFill/>
            <a:ln w="1016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57200" y="332656"/>
            <a:ext cx="81534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PART 2: VIA</a:t>
            </a:r>
            <a:endParaRPr lang="en-US" sz="6500" b="1" dirty="0">
              <a:solidFill>
                <a:srgbClr val="A8184B"/>
              </a:solidFill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6525344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59796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 rot="618940">
            <a:off x="4867760" y="4643435"/>
            <a:ext cx="411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TKAMB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Journals</a:t>
            </a:r>
            <a:endParaRPr lang="en-US" sz="40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000" y="514707"/>
            <a:ext cx="8382000" cy="1909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5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DEFINING </a:t>
            </a:r>
          </a:p>
          <a:p>
            <a:pPr algn="ctr">
              <a:lnSpc>
                <a:spcPct val="90000"/>
              </a:lnSpc>
            </a:pPr>
            <a:r>
              <a:rPr lang="en-US" sz="65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DIFFICULT WORDS</a:t>
            </a:r>
            <a:endParaRPr lang="en-US" sz="6500" b="1" dirty="0">
              <a:solidFill>
                <a:srgbClr val="A8184B"/>
              </a:solidFill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5016" y="2843351"/>
            <a:ext cx="7391400" cy="21698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latin typeface="Times New Roman"/>
                <a:cs typeface="Times New Roman"/>
              </a:rPr>
              <a:t>If you were asked to define the </a:t>
            </a:r>
            <a:r>
              <a:rPr lang="en-US" sz="4500" b="1" dirty="0" smtClean="0">
                <a:latin typeface="Times New Roman"/>
                <a:cs typeface="Times New Roman"/>
              </a:rPr>
              <a:t>word </a:t>
            </a:r>
            <a:r>
              <a:rPr lang="en-US" sz="45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garrulous</a:t>
            </a:r>
            <a:r>
              <a:rPr lang="en-US" sz="4500" b="1" i="1" dirty="0" smtClean="0">
                <a:latin typeface="Times New Roman"/>
                <a:cs typeface="Times New Roman"/>
              </a:rPr>
              <a:t>, </a:t>
            </a:r>
            <a:r>
              <a:rPr lang="en-US" sz="4500" b="1" dirty="0" smtClean="0">
                <a:latin typeface="Times New Roman"/>
                <a:cs typeface="Times New Roman"/>
              </a:rPr>
              <a:t>what might you guess it means?</a:t>
            </a:r>
            <a:endParaRPr lang="en-US" sz="4500" b="1" dirty="0">
              <a:latin typeface="Times New Roman"/>
              <a:cs typeface="Times New Roman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52400" y="152400"/>
            <a:ext cx="8839200" cy="6553200"/>
            <a:chOff x="152400" y="152400"/>
            <a:chExt cx="8839200" cy="6553200"/>
          </a:xfrm>
        </p:grpSpPr>
        <p:sp>
          <p:nvSpPr>
            <p:cNvPr id="15" name="Rectangle 14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rgbClr val="81C4F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81000" y="381000"/>
              <a:ext cx="8382000" cy="6059744"/>
            </a:xfrm>
            <a:prstGeom prst="rect">
              <a:avLst/>
            </a:prstGeom>
            <a:noFill/>
            <a:ln w="1016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8136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1293673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herry Cream Soda"/>
                <a:cs typeface="Cherry Cream Soda"/>
              </a:rPr>
              <a:t> </a:t>
            </a:r>
          </a:p>
          <a:p>
            <a:endParaRPr lang="en-US" dirty="0">
              <a:latin typeface="Cherry Cream Sod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5064" y="1467361"/>
            <a:ext cx="8153400" cy="4670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000" b="1" dirty="0">
                <a:latin typeface="Times New Roman"/>
                <a:cs typeface="Times New Roman"/>
              </a:rPr>
              <a:t>5</a:t>
            </a:r>
            <a:r>
              <a:rPr lang="en-US" sz="3000" b="1" dirty="0" smtClean="0">
                <a:latin typeface="Times New Roman"/>
                <a:cs typeface="Times New Roman"/>
              </a:rPr>
              <a:t>. “</a:t>
            </a:r>
            <a:r>
              <a:rPr lang="en-US" sz="3000" b="1" dirty="0">
                <a:latin typeface="Times New Roman"/>
                <a:cs typeface="Times New Roman"/>
              </a:rPr>
              <a:t>But he liked to </a:t>
            </a:r>
            <a:r>
              <a:rPr lang="en-US" sz="3000" b="1" u="sng" dirty="0">
                <a:solidFill>
                  <a:srgbClr val="A8184B"/>
                </a:solidFill>
                <a:latin typeface="Times New Roman"/>
                <a:cs typeface="Times New Roman"/>
              </a:rPr>
              <a:t>rib</a:t>
            </a:r>
            <a:r>
              <a:rPr lang="en-US" sz="3000" b="1" dirty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3000" b="1" dirty="0">
                <a:latin typeface="Times New Roman"/>
                <a:cs typeface="Times New Roman"/>
              </a:rPr>
              <a:t>me about where I was in the book, in a war part or in a peace part.” </a:t>
            </a:r>
            <a:endParaRPr lang="en-US" sz="3000" b="1" dirty="0" smtClean="0">
              <a:latin typeface="Times New Roman"/>
              <a:cs typeface="Times New Roman"/>
            </a:endParaRPr>
          </a:p>
          <a:p>
            <a:pPr>
              <a:lnSpc>
                <a:spcPct val="90000"/>
              </a:lnSpc>
            </a:pPr>
            <a:endParaRPr lang="en-US" sz="3000" b="1" dirty="0">
              <a:latin typeface="Times New Roman"/>
              <a:cs typeface="Times New Roman"/>
            </a:endParaRPr>
          </a:p>
          <a:p>
            <a:pPr>
              <a:lnSpc>
                <a:spcPct val="90000"/>
              </a:lnSpc>
            </a:pPr>
            <a:r>
              <a:rPr lang="en-US" sz="3000" b="1" dirty="0">
                <a:latin typeface="Times New Roman"/>
                <a:cs typeface="Times New Roman"/>
              </a:rPr>
              <a:t>6</a:t>
            </a:r>
            <a:r>
              <a:rPr lang="en-US" sz="3000" b="1" dirty="0" smtClean="0">
                <a:latin typeface="Times New Roman"/>
                <a:cs typeface="Times New Roman"/>
              </a:rPr>
              <a:t>. “</a:t>
            </a:r>
            <a:r>
              <a:rPr lang="en-US" sz="3000" b="1" dirty="0">
                <a:latin typeface="Times New Roman"/>
                <a:cs typeface="Times New Roman"/>
              </a:rPr>
              <a:t>‘You would know if you had come back to check on me,’ I said </a:t>
            </a:r>
            <a:r>
              <a:rPr lang="en-US" sz="3000" b="1" u="sng" dirty="0">
                <a:solidFill>
                  <a:srgbClr val="A8184B"/>
                </a:solidFill>
                <a:latin typeface="Times New Roman"/>
                <a:cs typeface="Times New Roman"/>
              </a:rPr>
              <a:t>spitefully</a:t>
            </a:r>
            <a:r>
              <a:rPr lang="en-US" sz="3000" b="1" dirty="0">
                <a:latin typeface="Times New Roman"/>
                <a:cs typeface="Times New Roman"/>
              </a:rPr>
              <a:t>.” </a:t>
            </a:r>
            <a:endParaRPr lang="en-US" sz="3000" b="1" dirty="0" smtClean="0">
              <a:latin typeface="Times New Roman"/>
              <a:cs typeface="Times New Roman"/>
            </a:endParaRPr>
          </a:p>
          <a:p>
            <a:pPr>
              <a:lnSpc>
                <a:spcPct val="90000"/>
              </a:lnSpc>
            </a:pPr>
            <a:endParaRPr lang="en-US" sz="3000" b="1" dirty="0">
              <a:latin typeface="Times New Roman"/>
              <a:cs typeface="Times New Roman"/>
            </a:endParaRPr>
          </a:p>
          <a:p>
            <a:pPr>
              <a:lnSpc>
                <a:spcPct val="90000"/>
              </a:lnSpc>
            </a:pPr>
            <a:r>
              <a:rPr lang="en-US" sz="3000" b="1" dirty="0">
                <a:latin typeface="Times New Roman"/>
                <a:cs typeface="Times New Roman"/>
              </a:rPr>
              <a:t>7</a:t>
            </a:r>
            <a:r>
              <a:rPr lang="en-US" sz="3000" b="1" dirty="0" smtClean="0">
                <a:latin typeface="Times New Roman"/>
                <a:cs typeface="Times New Roman"/>
              </a:rPr>
              <a:t>. “</a:t>
            </a:r>
            <a:r>
              <a:rPr lang="en-US" sz="3000" b="1" dirty="0">
                <a:latin typeface="Times New Roman"/>
                <a:cs typeface="Times New Roman"/>
              </a:rPr>
              <a:t>B</a:t>
            </a:r>
            <a:r>
              <a:rPr lang="en-US" sz="3000" b="1" dirty="0" smtClean="0">
                <a:latin typeface="Times New Roman"/>
                <a:cs typeface="Times New Roman"/>
              </a:rPr>
              <a:t>ot </a:t>
            </a:r>
            <a:r>
              <a:rPr lang="en-US" sz="3000" b="1" dirty="0">
                <a:latin typeface="Times New Roman"/>
                <a:cs typeface="Times New Roman"/>
              </a:rPr>
              <a:t>laugh-out-loud Daddy-funny, but full of great </a:t>
            </a:r>
            <a:r>
              <a:rPr lang="en-US" sz="3000" b="1" u="sng" dirty="0">
                <a:solidFill>
                  <a:srgbClr val="A8184B"/>
                </a:solidFill>
                <a:latin typeface="Times New Roman"/>
                <a:cs typeface="Times New Roman"/>
              </a:rPr>
              <a:t>quips</a:t>
            </a:r>
            <a:r>
              <a:rPr lang="en-US" sz="3000" b="1" dirty="0">
                <a:latin typeface="Times New Roman"/>
                <a:cs typeface="Times New Roman"/>
              </a:rPr>
              <a:t>.</a:t>
            </a:r>
            <a:r>
              <a:rPr lang="en-US" sz="3000" b="1" dirty="0" smtClean="0">
                <a:latin typeface="Times New Roman"/>
                <a:cs typeface="Times New Roman"/>
              </a:rPr>
              <a:t>”</a:t>
            </a:r>
          </a:p>
          <a:p>
            <a:pPr>
              <a:lnSpc>
                <a:spcPct val="90000"/>
              </a:lnSpc>
            </a:pPr>
            <a:endParaRPr lang="en-US" sz="3000" b="1" dirty="0" smtClean="0">
              <a:latin typeface="Times New Roman"/>
              <a:cs typeface="Times New Roman"/>
            </a:endParaRPr>
          </a:p>
          <a:p>
            <a:pPr>
              <a:lnSpc>
                <a:spcPct val="90000"/>
              </a:lnSpc>
            </a:pPr>
            <a:r>
              <a:rPr lang="en-US" sz="3000" b="1" dirty="0">
                <a:latin typeface="Times New Roman"/>
                <a:cs typeface="Times New Roman"/>
              </a:rPr>
              <a:t>8</a:t>
            </a:r>
            <a:r>
              <a:rPr lang="en-US" sz="3000" b="1" dirty="0" smtClean="0">
                <a:latin typeface="Times New Roman"/>
                <a:cs typeface="Times New Roman"/>
              </a:rPr>
              <a:t>.“</a:t>
            </a:r>
            <a:r>
              <a:rPr lang="en-US" sz="3000" b="1" dirty="0">
                <a:latin typeface="Times New Roman"/>
                <a:cs typeface="Times New Roman"/>
              </a:rPr>
              <a:t>‘But this is crazy, </a:t>
            </a:r>
            <a:r>
              <a:rPr lang="en-US" sz="3000" b="1" dirty="0" err="1">
                <a:latin typeface="Times New Roman"/>
                <a:cs typeface="Times New Roman"/>
              </a:rPr>
              <a:t>Auggie</a:t>
            </a:r>
            <a:r>
              <a:rPr lang="en-US" sz="3000" b="1" dirty="0">
                <a:latin typeface="Times New Roman"/>
                <a:cs typeface="Times New Roman"/>
              </a:rPr>
              <a:t>!’ I said </a:t>
            </a:r>
            <a:r>
              <a:rPr lang="en-US" sz="3000" b="1" u="sng" dirty="0">
                <a:solidFill>
                  <a:srgbClr val="A8184B"/>
                </a:solidFill>
                <a:latin typeface="Times New Roman"/>
                <a:cs typeface="Times New Roman"/>
              </a:rPr>
              <a:t>emphatically</a:t>
            </a:r>
            <a:r>
              <a:rPr lang="en-US" sz="3000" b="1" dirty="0">
                <a:latin typeface="Times New Roman"/>
                <a:cs typeface="Times New Roman"/>
              </a:rPr>
              <a:t>.</a:t>
            </a:r>
            <a:r>
              <a:rPr lang="en-US" sz="3000" b="1" dirty="0" smtClean="0">
                <a:latin typeface="Times New Roman"/>
                <a:cs typeface="Times New Roman"/>
              </a:rPr>
              <a:t>”</a:t>
            </a:r>
            <a:endParaRPr lang="en-US" sz="3000" b="1" dirty="0"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332656"/>
            <a:ext cx="81534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PART 2: VIA</a:t>
            </a:r>
            <a:endParaRPr lang="en-US" sz="6500" b="1" dirty="0">
              <a:solidFill>
                <a:srgbClr val="A8184B"/>
              </a:solidFill>
              <a:latin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6574795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pic>
        <p:nvPicPr>
          <p:cNvPr id="13" name="Picture 12" descr="136346017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018" y="5355244"/>
            <a:ext cx="1013438" cy="954076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52400" y="152400"/>
            <a:ext cx="8839200" cy="6553200"/>
            <a:chOff x="152400" y="152400"/>
            <a:chExt cx="8839200" cy="6553200"/>
          </a:xfrm>
        </p:grpSpPr>
        <p:sp>
          <p:nvSpPr>
            <p:cNvPr id="16" name="Rectangle 15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rgbClr val="81C4F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81000" y="381000"/>
              <a:ext cx="8382000" cy="6059744"/>
            </a:xfrm>
            <a:prstGeom prst="rect">
              <a:avLst/>
            </a:prstGeom>
            <a:noFill/>
            <a:ln w="1016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04800" y="6525344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10826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1293673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herry Cream Soda"/>
                <a:cs typeface="Cherry Cream Soda"/>
              </a:rPr>
              <a:t> </a:t>
            </a:r>
          </a:p>
          <a:p>
            <a:endParaRPr lang="en-US" dirty="0">
              <a:latin typeface="Cherry Cream Sod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1467361"/>
            <a:ext cx="858348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/>
            <a:r>
              <a:rPr lang="en-US" sz="35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Rib</a:t>
            </a:r>
            <a:r>
              <a:rPr lang="en-US" sz="35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35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– To tease someone good-naturedly</a:t>
            </a:r>
          </a:p>
          <a:p>
            <a:pPr marL="342900"/>
            <a:r>
              <a:rPr lang="en-US" sz="3500" b="1" dirty="0" smtClean="0">
                <a:solidFill>
                  <a:srgbClr val="3E7848"/>
                </a:solidFill>
                <a:latin typeface="Times New Roman"/>
                <a:cs typeface="Times New Roman"/>
              </a:rPr>
              <a:t>  </a:t>
            </a:r>
            <a:endParaRPr lang="en-US" sz="3500" b="1" dirty="0" smtClean="0">
              <a:latin typeface="Times New Roman"/>
              <a:cs typeface="Times New Roman"/>
            </a:endParaRPr>
          </a:p>
          <a:p>
            <a:pPr marL="342900"/>
            <a:r>
              <a:rPr lang="en-US" sz="35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Spitefully</a:t>
            </a:r>
            <a:r>
              <a:rPr lang="en-US" sz="35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35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– </a:t>
            </a:r>
            <a:r>
              <a:rPr lang="en-US" sz="3500" b="1" dirty="0" smtClean="0">
                <a:latin typeface="Times New Roman"/>
                <a:cs typeface="Times New Roman"/>
              </a:rPr>
              <a:t>Showing meanness</a:t>
            </a:r>
          </a:p>
          <a:p>
            <a:pPr marL="342900"/>
            <a:endParaRPr lang="en-US" sz="3500" b="1" dirty="0">
              <a:latin typeface="Times New Roman"/>
              <a:cs typeface="Times New Roman"/>
            </a:endParaRPr>
          </a:p>
          <a:p>
            <a:pPr marL="342900"/>
            <a:r>
              <a:rPr lang="en-US" sz="35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Quips</a:t>
            </a:r>
            <a:r>
              <a:rPr lang="en-US" sz="35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35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– </a:t>
            </a:r>
            <a:r>
              <a:rPr lang="en-US" sz="3500" b="1" dirty="0" smtClean="0">
                <a:latin typeface="Times New Roman"/>
                <a:cs typeface="Times New Roman"/>
              </a:rPr>
              <a:t>A witty remark</a:t>
            </a:r>
          </a:p>
          <a:p>
            <a:pPr marL="342900"/>
            <a:endParaRPr lang="en-US" sz="3500" b="1" dirty="0">
              <a:latin typeface="Times New Roman"/>
              <a:cs typeface="Times New Roman"/>
            </a:endParaRPr>
          </a:p>
          <a:p>
            <a:pPr marL="342900"/>
            <a:r>
              <a:rPr lang="en-US" sz="35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Emphatically</a:t>
            </a:r>
            <a:r>
              <a:rPr lang="en-US" sz="35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35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– </a:t>
            </a:r>
            <a:r>
              <a:rPr lang="en-US" sz="3500" b="1" dirty="0" smtClean="0">
                <a:latin typeface="Times New Roman"/>
                <a:cs typeface="Times New Roman"/>
              </a:rPr>
              <a:t>In a forceful way</a:t>
            </a:r>
            <a:endParaRPr lang="en-US" sz="3500" b="1" dirty="0">
              <a:latin typeface="Times New Roman"/>
              <a:cs typeface="Times New Roman"/>
            </a:endParaRPr>
          </a:p>
          <a:p>
            <a:pPr marL="342900" indent="-342900"/>
            <a:endParaRPr lang="en-US" sz="2300" b="1" dirty="0" smtClean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6200" y="6553200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2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6574795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pic>
        <p:nvPicPr>
          <p:cNvPr id="13" name="Picture 12" descr="136346017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018" y="5355244"/>
            <a:ext cx="1013438" cy="95407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52400" y="152400"/>
            <a:ext cx="8839200" cy="6553200"/>
            <a:chOff x="152400" y="152400"/>
            <a:chExt cx="8839200" cy="6553200"/>
          </a:xfrm>
        </p:grpSpPr>
        <p:sp>
          <p:nvSpPr>
            <p:cNvPr id="14" name="Rectangle 13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rgbClr val="81C4F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81000" y="381000"/>
              <a:ext cx="8382000" cy="6059744"/>
            </a:xfrm>
            <a:prstGeom prst="rect">
              <a:avLst/>
            </a:prstGeom>
            <a:noFill/>
            <a:ln w="1016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57200" y="332656"/>
            <a:ext cx="81534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PART 2: VIA</a:t>
            </a:r>
            <a:endParaRPr lang="en-US" sz="6500" b="1" dirty="0">
              <a:solidFill>
                <a:srgbClr val="A8184B"/>
              </a:solidFill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6525344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63600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1293673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herry Cream Soda"/>
                <a:cs typeface="Cherry Cream Soda"/>
              </a:rPr>
              <a:t> </a:t>
            </a:r>
          </a:p>
          <a:p>
            <a:endParaRPr lang="en-US" dirty="0">
              <a:latin typeface="Cherry Cream Sod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1467361"/>
            <a:ext cx="8001000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/>
                <a:cs typeface="Times New Roman"/>
              </a:rPr>
              <a:t>1. “</a:t>
            </a:r>
            <a:r>
              <a:rPr lang="en-US" sz="2800" b="1" dirty="0">
                <a:latin typeface="Times New Roman"/>
                <a:cs typeface="Times New Roman"/>
              </a:rPr>
              <a:t>I guess they’ve all kind of </a:t>
            </a:r>
            <a:r>
              <a:rPr lang="en-US" sz="2800" b="1" u="sng" dirty="0">
                <a:solidFill>
                  <a:srgbClr val="A8184B"/>
                </a:solidFill>
                <a:latin typeface="Times New Roman"/>
                <a:cs typeface="Times New Roman"/>
              </a:rPr>
              <a:t>merged</a:t>
            </a:r>
            <a:r>
              <a:rPr lang="en-US" sz="2800" b="1" dirty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>
                <a:latin typeface="Times New Roman"/>
                <a:cs typeface="Times New Roman"/>
              </a:rPr>
              <a:t>into one big </a:t>
            </a:r>
            <a:r>
              <a:rPr lang="en-US" sz="2800" b="1" dirty="0" err="1">
                <a:latin typeface="Times New Roman"/>
                <a:cs typeface="Times New Roman"/>
              </a:rPr>
              <a:t>supergroup</a:t>
            </a:r>
            <a:r>
              <a:rPr lang="en-US" sz="2800" b="1" dirty="0">
                <a:latin typeface="Times New Roman"/>
                <a:cs typeface="Times New Roman"/>
              </a:rPr>
              <a:t> of popular kids.</a:t>
            </a:r>
            <a:r>
              <a:rPr lang="en-US" sz="2800" b="1" dirty="0" smtClean="0">
                <a:latin typeface="Times New Roman"/>
                <a:cs typeface="Times New Roman"/>
              </a:rPr>
              <a:t>”</a:t>
            </a:r>
          </a:p>
          <a:p>
            <a:endParaRPr lang="en-US" sz="2800" b="1" u="sng" dirty="0">
              <a:latin typeface="Times New Roman"/>
              <a:cs typeface="Times New Roman"/>
            </a:endParaRPr>
          </a:p>
          <a:p>
            <a:r>
              <a:rPr lang="en-US" sz="2800" b="1" dirty="0" smtClean="0">
                <a:latin typeface="Times New Roman"/>
                <a:cs typeface="Times New Roman"/>
              </a:rPr>
              <a:t>2. “</a:t>
            </a:r>
            <a:r>
              <a:rPr lang="en-US" sz="2800" b="1" dirty="0">
                <a:latin typeface="Times New Roman"/>
                <a:cs typeface="Times New Roman"/>
              </a:rPr>
              <a:t>Henry and Savanna were standing next to me, literally </a:t>
            </a:r>
            <a:r>
              <a:rPr lang="en-US" sz="2800" b="1" u="sng" dirty="0">
                <a:solidFill>
                  <a:srgbClr val="A8184B"/>
                </a:solidFill>
                <a:latin typeface="Times New Roman"/>
                <a:cs typeface="Times New Roman"/>
              </a:rPr>
              <a:t>hovering</a:t>
            </a:r>
            <a:r>
              <a:rPr lang="en-US" sz="2800" b="1" dirty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>
                <a:latin typeface="Times New Roman"/>
                <a:cs typeface="Times New Roman"/>
              </a:rPr>
              <a:t>over me.</a:t>
            </a:r>
            <a:r>
              <a:rPr lang="en-US" sz="2800" b="1" dirty="0" smtClean="0">
                <a:latin typeface="Times New Roman"/>
                <a:cs typeface="Times New Roman"/>
              </a:rPr>
              <a:t>”</a:t>
            </a:r>
          </a:p>
          <a:p>
            <a:endParaRPr lang="en-US" sz="2800" b="1" u="sng" dirty="0">
              <a:latin typeface="Times New Roman"/>
              <a:cs typeface="Times New Roman"/>
            </a:endParaRPr>
          </a:p>
          <a:p>
            <a:r>
              <a:rPr lang="en-US" sz="2800" b="1" dirty="0" smtClean="0">
                <a:latin typeface="Times New Roman"/>
                <a:cs typeface="Times New Roman"/>
              </a:rPr>
              <a:t>3. “</a:t>
            </a:r>
            <a:r>
              <a:rPr lang="en-US" sz="2800" b="1" dirty="0">
                <a:latin typeface="Times New Roman"/>
                <a:cs typeface="Times New Roman"/>
              </a:rPr>
              <a:t>‘Oh, cool!’ I said, maybe a little overexcited because I was trying to get him </a:t>
            </a:r>
            <a:r>
              <a:rPr lang="en-US" sz="2800" b="1" u="sng" dirty="0">
                <a:solidFill>
                  <a:srgbClr val="A8184B"/>
                </a:solidFill>
                <a:latin typeface="Times New Roman"/>
                <a:cs typeface="Times New Roman"/>
              </a:rPr>
              <a:t>psyched up.</a:t>
            </a:r>
            <a:r>
              <a:rPr lang="en-US" sz="2800" b="1" dirty="0" smtClean="0">
                <a:latin typeface="Times New Roman"/>
                <a:cs typeface="Times New Roman"/>
              </a:rPr>
              <a:t>”</a:t>
            </a:r>
          </a:p>
          <a:p>
            <a:endParaRPr lang="en-US" sz="2800" b="1" u="sng" dirty="0">
              <a:latin typeface="Times New Roman"/>
              <a:cs typeface="Times New Roman"/>
            </a:endParaRPr>
          </a:p>
          <a:p>
            <a:r>
              <a:rPr lang="en-US" sz="2800" b="1" dirty="0" smtClean="0">
                <a:latin typeface="Times New Roman"/>
                <a:cs typeface="Times New Roman"/>
              </a:rPr>
              <a:t>4. “</a:t>
            </a:r>
            <a:r>
              <a:rPr lang="en-US" sz="2800" b="1" dirty="0">
                <a:latin typeface="Times New Roman"/>
                <a:cs typeface="Times New Roman"/>
              </a:rPr>
              <a:t>He pointed to his face when he said </a:t>
            </a:r>
            <a:r>
              <a:rPr lang="en-US" sz="2800" b="1" dirty="0" smtClean="0">
                <a:latin typeface="Times New Roman"/>
                <a:cs typeface="Times New Roman"/>
              </a:rPr>
              <a:t>                    that </a:t>
            </a:r>
            <a:r>
              <a:rPr lang="en-US" sz="2800" b="1" dirty="0">
                <a:latin typeface="Times New Roman"/>
                <a:cs typeface="Times New Roman"/>
              </a:rPr>
              <a:t>and </a:t>
            </a:r>
            <a:r>
              <a:rPr lang="en-US" sz="2800" b="1" u="sng" dirty="0">
                <a:solidFill>
                  <a:srgbClr val="A8184B"/>
                </a:solidFill>
                <a:latin typeface="Times New Roman"/>
                <a:cs typeface="Times New Roman"/>
              </a:rPr>
              <a:t>batted</a:t>
            </a:r>
            <a:r>
              <a:rPr lang="en-US" sz="2800" b="1" dirty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>
                <a:latin typeface="Times New Roman"/>
                <a:cs typeface="Times New Roman"/>
              </a:rPr>
              <a:t>his eyes.”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96200" y="6553200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2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6574795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pic>
        <p:nvPicPr>
          <p:cNvPr id="13" name="Picture 12" descr="136346017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018" y="5355244"/>
            <a:ext cx="1013438" cy="95407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52400" y="152400"/>
            <a:ext cx="8839200" cy="6553200"/>
            <a:chOff x="152400" y="152400"/>
            <a:chExt cx="8839200" cy="6553200"/>
          </a:xfrm>
        </p:grpSpPr>
        <p:sp>
          <p:nvSpPr>
            <p:cNvPr id="14" name="Rectangle 13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rgbClr val="81C4F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81000" y="381000"/>
              <a:ext cx="8382000" cy="6059744"/>
            </a:xfrm>
            <a:prstGeom prst="rect">
              <a:avLst/>
            </a:prstGeom>
            <a:noFill/>
            <a:ln w="1016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57200" y="332656"/>
            <a:ext cx="81534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PART 2: SUMMER</a:t>
            </a:r>
            <a:endParaRPr lang="en-US" sz="6500" b="1" dirty="0">
              <a:solidFill>
                <a:srgbClr val="A8184B"/>
              </a:solidFill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6525344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65483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1293673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herry Cream Soda"/>
                <a:cs typeface="Cherry Cream Soda"/>
              </a:rPr>
              <a:t> </a:t>
            </a:r>
          </a:p>
          <a:p>
            <a:endParaRPr lang="en-US" dirty="0">
              <a:latin typeface="Cherry Cream Sod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408" y="1467361"/>
            <a:ext cx="8519592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/>
            <a:r>
              <a:rPr lang="en-US" sz="33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Merged</a:t>
            </a:r>
            <a:r>
              <a:rPr lang="en-US" sz="33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33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– To combine / blend together </a:t>
            </a:r>
          </a:p>
          <a:p>
            <a:pPr marL="342900"/>
            <a:r>
              <a:rPr lang="en-US" sz="3300" b="1" dirty="0" smtClean="0">
                <a:solidFill>
                  <a:srgbClr val="3E7848"/>
                </a:solidFill>
                <a:latin typeface="Times New Roman"/>
                <a:cs typeface="Times New Roman"/>
              </a:rPr>
              <a:t>  </a:t>
            </a:r>
            <a:endParaRPr lang="en-US" sz="3300" b="1" dirty="0" smtClean="0">
              <a:latin typeface="Times New Roman"/>
              <a:cs typeface="Times New Roman"/>
            </a:endParaRPr>
          </a:p>
          <a:p>
            <a:pPr marL="342900"/>
            <a:r>
              <a:rPr lang="en-US" sz="33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Hovering</a:t>
            </a:r>
            <a:r>
              <a:rPr lang="en-US" sz="33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33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– </a:t>
            </a:r>
            <a:r>
              <a:rPr lang="en-US" sz="3300" b="1" dirty="0" smtClean="0">
                <a:latin typeface="Times New Roman"/>
                <a:cs typeface="Times New Roman"/>
              </a:rPr>
              <a:t>To wait for linger very close by</a:t>
            </a:r>
          </a:p>
          <a:p>
            <a:pPr marL="342900"/>
            <a:endParaRPr lang="en-US" sz="3300" b="1" dirty="0">
              <a:latin typeface="Times New Roman"/>
              <a:cs typeface="Times New Roman"/>
            </a:endParaRPr>
          </a:p>
          <a:p>
            <a:pPr marL="342900"/>
            <a:r>
              <a:rPr lang="en-US" sz="33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Psyched Up</a:t>
            </a:r>
            <a:r>
              <a:rPr lang="en-US" sz="33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33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– </a:t>
            </a:r>
            <a:r>
              <a:rPr lang="en-US" sz="3300" b="1" dirty="0" smtClean="0">
                <a:latin typeface="Times New Roman"/>
                <a:cs typeface="Times New Roman"/>
              </a:rPr>
              <a:t>Excited and enthusiastic </a:t>
            </a:r>
          </a:p>
          <a:p>
            <a:pPr marL="342900"/>
            <a:endParaRPr lang="en-US" sz="3300" b="1" dirty="0">
              <a:latin typeface="Times New Roman"/>
              <a:cs typeface="Times New Roman"/>
            </a:endParaRPr>
          </a:p>
          <a:p>
            <a:pPr marL="342900"/>
            <a:r>
              <a:rPr lang="en-US" sz="33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Batted</a:t>
            </a:r>
            <a:r>
              <a:rPr lang="en-US" sz="33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33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– </a:t>
            </a:r>
            <a:r>
              <a:rPr lang="en-US" sz="3300" b="1" dirty="0" smtClean="0">
                <a:latin typeface="Times New Roman"/>
                <a:cs typeface="Times New Roman"/>
              </a:rPr>
              <a:t>To flutter your eyelashes, typically in a flirtatious manner</a:t>
            </a:r>
            <a:endParaRPr lang="en-US" sz="3300" b="1" dirty="0">
              <a:latin typeface="Times New Roman"/>
              <a:cs typeface="Times New Roman"/>
            </a:endParaRPr>
          </a:p>
          <a:p>
            <a:pPr marL="342900" indent="-342900"/>
            <a:endParaRPr lang="en-US" sz="2300" b="1" dirty="0" smtClean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6200" y="6553200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2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6574795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pic>
        <p:nvPicPr>
          <p:cNvPr id="13" name="Picture 12" descr="136346017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018" y="5355244"/>
            <a:ext cx="1013438" cy="95407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52400" y="152400"/>
            <a:ext cx="8839200" cy="6553200"/>
            <a:chOff x="152400" y="152400"/>
            <a:chExt cx="8839200" cy="6553200"/>
          </a:xfrm>
        </p:grpSpPr>
        <p:sp>
          <p:nvSpPr>
            <p:cNvPr id="14" name="Rectangle 13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rgbClr val="81C4F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81000" y="381000"/>
              <a:ext cx="8382000" cy="6059744"/>
            </a:xfrm>
            <a:prstGeom prst="rect">
              <a:avLst/>
            </a:prstGeom>
            <a:noFill/>
            <a:ln w="1016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57200" y="332656"/>
            <a:ext cx="81534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PART 2: SUMMER</a:t>
            </a:r>
            <a:endParaRPr lang="en-US" sz="6500" b="1" dirty="0">
              <a:solidFill>
                <a:srgbClr val="A8184B"/>
              </a:solidFill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6525344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65082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1293673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herry Cream Soda"/>
                <a:cs typeface="Cherry Cream Soda"/>
              </a:rPr>
              <a:t> </a:t>
            </a:r>
          </a:p>
          <a:p>
            <a:endParaRPr lang="en-US" dirty="0">
              <a:latin typeface="Cherry Cream Sod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1340768"/>
            <a:ext cx="8153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Times New Roman"/>
                <a:cs typeface="Times New Roman"/>
              </a:rPr>
              <a:t>5. “</a:t>
            </a:r>
            <a:r>
              <a:rPr lang="en-US" sz="3000" b="1" dirty="0">
                <a:latin typeface="Times New Roman"/>
                <a:cs typeface="Times New Roman"/>
              </a:rPr>
              <a:t>And these things kind of just </a:t>
            </a:r>
            <a:r>
              <a:rPr lang="en-US" sz="3000" b="1" u="sng" dirty="0">
                <a:solidFill>
                  <a:srgbClr val="A8184B"/>
                </a:solidFill>
                <a:latin typeface="Times New Roman"/>
                <a:cs typeface="Times New Roman"/>
              </a:rPr>
              <a:t>morphed</a:t>
            </a:r>
            <a:r>
              <a:rPr lang="en-US" sz="30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000" b="1" dirty="0">
                <a:latin typeface="Times New Roman"/>
                <a:cs typeface="Times New Roman"/>
              </a:rPr>
              <a:t>together into one big </a:t>
            </a:r>
            <a:r>
              <a:rPr lang="en-US" sz="3000" b="1" dirty="0" err="1">
                <a:latin typeface="Times New Roman"/>
                <a:cs typeface="Times New Roman"/>
              </a:rPr>
              <a:t>superthing</a:t>
            </a:r>
            <a:r>
              <a:rPr lang="en-US" sz="3000" b="1" dirty="0">
                <a:latin typeface="Times New Roman"/>
                <a:cs typeface="Times New Roman"/>
              </a:rPr>
              <a:t>.</a:t>
            </a:r>
            <a:r>
              <a:rPr lang="en-US" sz="3000" b="1" dirty="0" smtClean="0">
                <a:latin typeface="Times New Roman"/>
                <a:cs typeface="Times New Roman"/>
              </a:rPr>
              <a:t>”</a:t>
            </a:r>
          </a:p>
          <a:p>
            <a:endParaRPr lang="en-US" sz="3000" b="1" u="sng" dirty="0">
              <a:latin typeface="Times New Roman"/>
              <a:cs typeface="Times New Roman"/>
            </a:endParaRPr>
          </a:p>
          <a:p>
            <a:r>
              <a:rPr lang="en-US" sz="3000" b="1" dirty="0" smtClean="0">
                <a:latin typeface="Times New Roman"/>
                <a:cs typeface="Times New Roman"/>
              </a:rPr>
              <a:t>6. “</a:t>
            </a:r>
            <a:r>
              <a:rPr lang="en-US" sz="3000" b="1" dirty="0">
                <a:latin typeface="Times New Roman"/>
                <a:cs typeface="Times New Roman"/>
              </a:rPr>
              <a:t>We were all really excited and kind of </a:t>
            </a:r>
            <a:r>
              <a:rPr lang="en-US" sz="3000" b="1" u="sng" dirty="0">
                <a:solidFill>
                  <a:srgbClr val="A8184B"/>
                </a:solidFill>
                <a:latin typeface="Times New Roman"/>
                <a:cs typeface="Times New Roman"/>
              </a:rPr>
              <a:t>giddy</a:t>
            </a:r>
            <a:r>
              <a:rPr lang="en-US" sz="3000" b="1" dirty="0">
                <a:latin typeface="Times New Roman"/>
                <a:cs typeface="Times New Roman"/>
              </a:rPr>
              <a:t>.</a:t>
            </a:r>
            <a:r>
              <a:rPr lang="en-US" sz="3000" b="1" dirty="0" smtClean="0">
                <a:latin typeface="Times New Roman"/>
                <a:cs typeface="Times New Roman"/>
              </a:rPr>
              <a:t>”</a:t>
            </a:r>
          </a:p>
          <a:p>
            <a:endParaRPr lang="en-US" sz="3000" b="1" u="sng" dirty="0">
              <a:latin typeface="Times New Roman"/>
              <a:cs typeface="Times New Roman"/>
            </a:endParaRPr>
          </a:p>
          <a:p>
            <a:r>
              <a:rPr lang="en-US" sz="3000" b="1" dirty="0" smtClean="0">
                <a:latin typeface="Times New Roman"/>
                <a:cs typeface="Times New Roman"/>
              </a:rPr>
              <a:t>7. “</a:t>
            </a:r>
            <a:r>
              <a:rPr lang="en-US" sz="3000" b="1" dirty="0">
                <a:latin typeface="Times New Roman"/>
                <a:cs typeface="Times New Roman"/>
              </a:rPr>
              <a:t>Since it was dark, we used our flashlights to </a:t>
            </a:r>
            <a:r>
              <a:rPr lang="en-US" sz="3000" b="1" u="sng" dirty="0">
                <a:solidFill>
                  <a:srgbClr val="A8184B"/>
                </a:solidFill>
                <a:latin typeface="Times New Roman"/>
                <a:cs typeface="Times New Roman"/>
              </a:rPr>
              <a:t>illuminate</a:t>
            </a:r>
            <a:r>
              <a:rPr lang="en-US" sz="3000" b="1" dirty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3000" b="1" dirty="0">
                <a:latin typeface="Times New Roman"/>
                <a:cs typeface="Times New Roman"/>
              </a:rPr>
              <a:t>the artifacts.</a:t>
            </a:r>
            <a:r>
              <a:rPr lang="en-US" sz="3000" b="1" dirty="0" smtClean="0">
                <a:latin typeface="Times New Roman"/>
                <a:cs typeface="Times New Roman"/>
              </a:rPr>
              <a:t>”</a:t>
            </a:r>
          </a:p>
          <a:p>
            <a:endParaRPr lang="en-US" sz="3000" b="1" u="sng" dirty="0">
              <a:latin typeface="Times New Roman"/>
              <a:cs typeface="Times New Roman"/>
            </a:endParaRPr>
          </a:p>
          <a:p>
            <a:r>
              <a:rPr lang="en-US" sz="3000" b="1" dirty="0" smtClean="0">
                <a:latin typeface="Times New Roman"/>
                <a:cs typeface="Times New Roman"/>
              </a:rPr>
              <a:t>8. “</a:t>
            </a:r>
            <a:r>
              <a:rPr lang="en-US" sz="3000" b="1" dirty="0">
                <a:latin typeface="Times New Roman"/>
                <a:cs typeface="Times New Roman"/>
              </a:rPr>
              <a:t>‘I wasn’t about to break my solid </a:t>
            </a:r>
            <a:r>
              <a:rPr lang="en-US" sz="3000" b="1" u="sng" dirty="0">
                <a:solidFill>
                  <a:srgbClr val="A8184B"/>
                </a:solidFill>
                <a:latin typeface="Times New Roman"/>
                <a:cs typeface="Times New Roman"/>
              </a:rPr>
              <a:t>oath</a:t>
            </a:r>
            <a:r>
              <a:rPr lang="en-US" sz="3000" b="1" dirty="0">
                <a:latin typeface="Times New Roman"/>
                <a:cs typeface="Times New Roman"/>
              </a:rPr>
              <a:t>.”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96200" y="6553200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2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6574795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pic>
        <p:nvPicPr>
          <p:cNvPr id="13" name="Picture 12" descr="136346017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018" y="5355244"/>
            <a:ext cx="1013438" cy="95407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52400" y="152400"/>
            <a:ext cx="8839200" cy="6553200"/>
            <a:chOff x="152400" y="152400"/>
            <a:chExt cx="8839200" cy="6553200"/>
          </a:xfrm>
        </p:grpSpPr>
        <p:sp>
          <p:nvSpPr>
            <p:cNvPr id="14" name="Rectangle 13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rgbClr val="81C4F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81000" y="381000"/>
              <a:ext cx="8382000" cy="6059744"/>
            </a:xfrm>
            <a:prstGeom prst="rect">
              <a:avLst/>
            </a:prstGeom>
            <a:noFill/>
            <a:ln w="1016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57200" y="332656"/>
            <a:ext cx="81534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PART 2: SUMMER</a:t>
            </a:r>
            <a:endParaRPr lang="en-US" sz="6500" b="1" dirty="0">
              <a:solidFill>
                <a:srgbClr val="A8184B"/>
              </a:solidFill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6525344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81173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1293673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herry Cream Soda"/>
                <a:cs typeface="Cherry Cream Soda"/>
              </a:rPr>
              <a:t> </a:t>
            </a:r>
          </a:p>
          <a:p>
            <a:endParaRPr lang="en-US" dirty="0">
              <a:latin typeface="Cherry Cream Sod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1400" y="1390412"/>
            <a:ext cx="8439200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/>
            <a:r>
              <a:rPr lang="en-US" sz="30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Morphed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– To undergo or cause to undergo a slow process of transformation</a:t>
            </a:r>
          </a:p>
          <a:p>
            <a:pPr marL="342900"/>
            <a:r>
              <a:rPr lang="en-US" sz="3000" b="1" dirty="0" smtClean="0">
                <a:solidFill>
                  <a:srgbClr val="3E7848"/>
                </a:solidFill>
                <a:latin typeface="Times New Roman"/>
                <a:cs typeface="Times New Roman"/>
              </a:rPr>
              <a:t>  </a:t>
            </a:r>
            <a:endParaRPr lang="en-US" sz="3000" b="1" dirty="0" smtClean="0">
              <a:latin typeface="Times New Roman"/>
              <a:cs typeface="Times New Roman"/>
            </a:endParaRPr>
          </a:p>
          <a:p>
            <a:pPr marL="342900"/>
            <a:r>
              <a:rPr lang="en-US" sz="30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Giddy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– </a:t>
            </a:r>
            <a:r>
              <a:rPr lang="en-US" sz="3000" b="1" dirty="0" smtClean="0">
                <a:latin typeface="Times New Roman"/>
                <a:cs typeface="Times New Roman"/>
              </a:rPr>
              <a:t>Excited, sometimes to the point of disorientation </a:t>
            </a:r>
          </a:p>
          <a:p>
            <a:pPr marL="342900"/>
            <a:endParaRPr lang="en-US" sz="3000" b="1" dirty="0">
              <a:latin typeface="Times New Roman"/>
              <a:cs typeface="Times New Roman"/>
            </a:endParaRPr>
          </a:p>
          <a:p>
            <a:pPr marL="342900"/>
            <a:r>
              <a:rPr lang="en-US" sz="30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Illuminate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– </a:t>
            </a:r>
            <a:r>
              <a:rPr lang="en-US" sz="3000" b="1" dirty="0" smtClean="0">
                <a:latin typeface="Times New Roman"/>
                <a:cs typeface="Times New Roman"/>
              </a:rPr>
              <a:t>To light up</a:t>
            </a:r>
          </a:p>
          <a:p>
            <a:pPr marL="342900"/>
            <a:endParaRPr lang="en-US" sz="3000" b="1" dirty="0">
              <a:latin typeface="Times New Roman"/>
              <a:cs typeface="Times New Roman"/>
            </a:endParaRPr>
          </a:p>
          <a:p>
            <a:pPr marL="342900"/>
            <a:r>
              <a:rPr lang="en-US" sz="30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Oath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– </a:t>
            </a:r>
            <a:r>
              <a:rPr lang="en-US" sz="3000" b="1" dirty="0" smtClean="0">
                <a:latin typeface="Times New Roman"/>
                <a:cs typeface="Times New Roman"/>
              </a:rPr>
              <a:t>A promise regarding one’s future </a:t>
            </a:r>
          </a:p>
          <a:p>
            <a:pPr marL="342900"/>
            <a:r>
              <a:rPr lang="en-US" sz="3000" b="1" dirty="0" smtClean="0">
                <a:latin typeface="Times New Roman"/>
                <a:cs typeface="Times New Roman"/>
              </a:rPr>
              <a:t>action or behavior</a:t>
            </a:r>
            <a:endParaRPr lang="en-US" sz="3000" b="1" dirty="0">
              <a:latin typeface="Times New Roman"/>
              <a:cs typeface="Times New Roman"/>
            </a:endParaRPr>
          </a:p>
          <a:p>
            <a:pPr marL="342900" indent="-342900"/>
            <a:endParaRPr lang="en-US" sz="2300" b="1" dirty="0" smtClean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6200" y="6553200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2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6574795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pic>
        <p:nvPicPr>
          <p:cNvPr id="13" name="Picture 12" descr="136346017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018" y="5355244"/>
            <a:ext cx="1013438" cy="95407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52400" y="152400"/>
            <a:ext cx="8839200" cy="6553200"/>
            <a:chOff x="152400" y="152400"/>
            <a:chExt cx="8839200" cy="6553200"/>
          </a:xfrm>
        </p:grpSpPr>
        <p:sp>
          <p:nvSpPr>
            <p:cNvPr id="14" name="Rectangle 13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rgbClr val="81C4F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81000" y="381000"/>
              <a:ext cx="8382000" cy="6059744"/>
            </a:xfrm>
            <a:prstGeom prst="rect">
              <a:avLst/>
            </a:prstGeom>
            <a:noFill/>
            <a:ln w="1016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57200" y="332656"/>
            <a:ext cx="81534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PART 2: SUMMER</a:t>
            </a:r>
            <a:endParaRPr lang="en-US" sz="6500" b="1" dirty="0">
              <a:solidFill>
                <a:srgbClr val="A8184B"/>
              </a:solidFill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6525344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27225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1293673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herry Cream Soda"/>
                <a:cs typeface="Cherry Cream Soda"/>
              </a:rPr>
              <a:t> </a:t>
            </a:r>
          </a:p>
          <a:p>
            <a:endParaRPr lang="en-US" dirty="0">
              <a:latin typeface="Cherry Cream Sod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1261204"/>
            <a:ext cx="8001000" cy="4893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600" b="1" dirty="0" smtClean="0">
                <a:latin typeface="Times New Roman"/>
                <a:cs typeface="Times New Roman"/>
              </a:rPr>
              <a:t>“</a:t>
            </a:r>
            <a:r>
              <a:rPr lang="en-US" sz="2600" b="1" dirty="0">
                <a:latin typeface="Times New Roman"/>
                <a:cs typeface="Times New Roman"/>
              </a:rPr>
              <a:t>Julian’s the biggest </a:t>
            </a:r>
            <a:r>
              <a:rPr lang="en-US" sz="2600" b="1" u="sng" dirty="0">
                <a:solidFill>
                  <a:srgbClr val="A8184B"/>
                </a:solidFill>
                <a:latin typeface="Times New Roman"/>
                <a:cs typeface="Times New Roman"/>
              </a:rPr>
              <a:t>phony</a:t>
            </a:r>
            <a:r>
              <a:rPr lang="en-US" sz="2600" b="1" dirty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2600" b="1" dirty="0">
                <a:latin typeface="Times New Roman"/>
                <a:cs typeface="Times New Roman"/>
              </a:rPr>
              <a:t>there </a:t>
            </a:r>
            <a:r>
              <a:rPr lang="en-US" sz="2600" b="1" dirty="0" smtClean="0">
                <a:latin typeface="Times New Roman"/>
                <a:cs typeface="Times New Roman"/>
              </a:rPr>
              <a:t>is.”</a:t>
            </a:r>
          </a:p>
          <a:p>
            <a:endParaRPr lang="en-US" sz="2600" b="1" u="sng" dirty="0">
              <a:latin typeface="Times New Roman"/>
              <a:cs typeface="Times New Roman"/>
            </a:endParaRPr>
          </a:p>
          <a:p>
            <a:r>
              <a:rPr lang="en-US" sz="2600" b="1" dirty="0" smtClean="0">
                <a:latin typeface="Times New Roman"/>
                <a:cs typeface="Times New Roman"/>
              </a:rPr>
              <a:t>2. “</a:t>
            </a:r>
            <a:r>
              <a:rPr lang="en-US" sz="2600" b="1" dirty="0">
                <a:latin typeface="Times New Roman"/>
                <a:cs typeface="Times New Roman"/>
              </a:rPr>
              <a:t>‘We have rules about that kind of thing, you know?  Automatic </a:t>
            </a:r>
            <a:r>
              <a:rPr lang="en-US" sz="26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expulsion.</a:t>
            </a:r>
            <a:r>
              <a:rPr lang="en-US" sz="2600" b="1" dirty="0" smtClean="0">
                <a:latin typeface="Times New Roman"/>
                <a:cs typeface="Times New Roman"/>
              </a:rPr>
              <a:t>’”</a:t>
            </a:r>
          </a:p>
          <a:p>
            <a:endParaRPr lang="en-US" sz="2600" b="1" u="sng" dirty="0">
              <a:latin typeface="Times New Roman"/>
              <a:cs typeface="Times New Roman"/>
            </a:endParaRPr>
          </a:p>
          <a:p>
            <a:r>
              <a:rPr lang="en-US" sz="2600" b="1" dirty="0" smtClean="0">
                <a:latin typeface="Times New Roman"/>
                <a:cs typeface="Times New Roman"/>
              </a:rPr>
              <a:t>3. “</a:t>
            </a:r>
            <a:r>
              <a:rPr lang="en-US" sz="2600" b="1" dirty="0">
                <a:latin typeface="Times New Roman"/>
                <a:cs typeface="Times New Roman"/>
              </a:rPr>
              <a:t>In </a:t>
            </a:r>
            <a:r>
              <a:rPr lang="en-US" sz="2600" b="1" u="sng" dirty="0">
                <a:solidFill>
                  <a:srgbClr val="A8184B"/>
                </a:solidFill>
                <a:latin typeface="Times New Roman"/>
                <a:cs typeface="Times New Roman"/>
              </a:rPr>
              <a:t>retrospect</a:t>
            </a:r>
            <a:r>
              <a:rPr lang="en-US" sz="2600" b="1" dirty="0">
                <a:latin typeface="Times New Roman"/>
                <a:cs typeface="Times New Roman"/>
              </a:rPr>
              <a:t>, and having now seen the child in question at various school functions and in the class pictures, I think it may have been too much to </a:t>
            </a:r>
            <a:r>
              <a:rPr lang="en-US" sz="2600" b="1" dirty="0" smtClean="0">
                <a:latin typeface="Times New Roman"/>
                <a:cs typeface="Times New Roman"/>
              </a:rPr>
              <a:t>ask.”</a:t>
            </a:r>
          </a:p>
          <a:p>
            <a:endParaRPr lang="en-US" sz="2600" b="1" u="sng" dirty="0">
              <a:latin typeface="Times New Roman"/>
              <a:cs typeface="Times New Roman"/>
            </a:endParaRPr>
          </a:p>
          <a:p>
            <a:r>
              <a:rPr lang="en-US" sz="2600" b="1" dirty="0" smtClean="0">
                <a:latin typeface="Times New Roman"/>
                <a:cs typeface="Times New Roman"/>
              </a:rPr>
              <a:t>4. “</a:t>
            </a:r>
            <a:r>
              <a:rPr lang="en-US" sz="2600" b="1" dirty="0">
                <a:latin typeface="Times New Roman"/>
                <a:cs typeface="Times New Roman"/>
              </a:rPr>
              <a:t>We think the transition to middle school is hard enough without having to place greater </a:t>
            </a:r>
            <a:r>
              <a:rPr lang="en-US" sz="2600" b="1" dirty="0" smtClean="0">
                <a:latin typeface="Times New Roman"/>
                <a:cs typeface="Times New Roman"/>
              </a:rPr>
              <a:t>burdens </a:t>
            </a:r>
            <a:r>
              <a:rPr lang="en-US" sz="2600" b="1" dirty="0">
                <a:latin typeface="Times New Roman"/>
                <a:cs typeface="Times New Roman"/>
              </a:rPr>
              <a:t>or hardships on these young, </a:t>
            </a:r>
            <a:r>
              <a:rPr lang="en-US" sz="26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impressionable</a:t>
            </a:r>
            <a:r>
              <a:rPr lang="en-US" sz="2600" b="1" dirty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2600" b="1" dirty="0" smtClean="0">
                <a:latin typeface="Times New Roman"/>
                <a:cs typeface="Times New Roman"/>
              </a:rPr>
              <a:t>minds.”</a:t>
            </a:r>
            <a:endParaRPr lang="en-US" sz="2600" b="1" dirty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6200" y="6553200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2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6574795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pic>
        <p:nvPicPr>
          <p:cNvPr id="13" name="Picture 12" descr="136346017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018" y="5355244"/>
            <a:ext cx="1013438" cy="95407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52400" y="152400"/>
            <a:ext cx="8839200" cy="6553200"/>
            <a:chOff x="152400" y="152400"/>
            <a:chExt cx="8839200" cy="6553200"/>
          </a:xfrm>
        </p:grpSpPr>
        <p:sp>
          <p:nvSpPr>
            <p:cNvPr id="14" name="Rectangle 13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rgbClr val="81C4F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81000" y="381000"/>
              <a:ext cx="8382000" cy="6059744"/>
            </a:xfrm>
            <a:prstGeom prst="rect">
              <a:avLst/>
            </a:prstGeom>
            <a:noFill/>
            <a:ln w="1016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57200" y="332656"/>
            <a:ext cx="81534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PART 4: JACK</a:t>
            </a:r>
            <a:endParaRPr lang="en-US" sz="6500" b="1" dirty="0">
              <a:solidFill>
                <a:srgbClr val="A8184B"/>
              </a:solidFill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6525344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23346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1293673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herry Cream Soda"/>
                <a:cs typeface="Cherry Cream Soda"/>
              </a:rPr>
              <a:t> </a:t>
            </a:r>
          </a:p>
          <a:p>
            <a:endParaRPr lang="en-US" dirty="0">
              <a:latin typeface="Cherry Cream Sod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1467361"/>
            <a:ext cx="8583488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/>
            <a:r>
              <a:rPr lang="en-US" sz="30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Phony</a:t>
            </a:r>
            <a:r>
              <a:rPr lang="en-US" sz="30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3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– Not genuine or trustworthy </a:t>
            </a:r>
          </a:p>
          <a:p>
            <a:pPr marL="342900"/>
            <a:r>
              <a:rPr lang="en-US" sz="3000" b="1" dirty="0" smtClean="0">
                <a:solidFill>
                  <a:srgbClr val="3E7848"/>
                </a:solidFill>
                <a:latin typeface="Times New Roman"/>
                <a:cs typeface="Times New Roman"/>
              </a:rPr>
              <a:t>  </a:t>
            </a:r>
            <a:endParaRPr lang="en-US" sz="3000" b="1" dirty="0" smtClean="0">
              <a:latin typeface="Times New Roman"/>
              <a:cs typeface="Times New Roman"/>
            </a:endParaRPr>
          </a:p>
          <a:p>
            <a:pPr marL="342900"/>
            <a:r>
              <a:rPr lang="en-US" sz="30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Expulsion</a:t>
            </a:r>
            <a:r>
              <a:rPr lang="en-US" sz="30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3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– </a:t>
            </a:r>
            <a:r>
              <a:rPr lang="en-US" sz="3000" b="1" dirty="0" smtClean="0">
                <a:latin typeface="Times New Roman"/>
                <a:cs typeface="Times New Roman"/>
              </a:rPr>
              <a:t>The process of forcing someone to leave a place</a:t>
            </a:r>
          </a:p>
          <a:p>
            <a:pPr marL="342900"/>
            <a:endParaRPr lang="en-US" sz="3000" b="1" dirty="0">
              <a:latin typeface="Times New Roman"/>
              <a:cs typeface="Times New Roman"/>
            </a:endParaRPr>
          </a:p>
          <a:p>
            <a:pPr marL="342900"/>
            <a:r>
              <a:rPr lang="en-US" sz="30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Retrospect</a:t>
            </a:r>
            <a:r>
              <a:rPr lang="en-US" sz="30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3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– </a:t>
            </a:r>
            <a:r>
              <a:rPr lang="en-US" sz="3000" b="1" dirty="0" smtClean="0">
                <a:latin typeface="Times New Roman"/>
                <a:cs typeface="Times New Roman"/>
              </a:rPr>
              <a:t>A survey or review of past events</a:t>
            </a:r>
          </a:p>
          <a:p>
            <a:pPr marL="342900"/>
            <a:endParaRPr lang="en-US" sz="3000" b="1" dirty="0">
              <a:latin typeface="Times New Roman"/>
              <a:cs typeface="Times New Roman"/>
            </a:endParaRPr>
          </a:p>
          <a:p>
            <a:pPr marL="342900"/>
            <a:r>
              <a:rPr lang="en-US" sz="30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Impressionable</a:t>
            </a:r>
            <a:r>
              <a:rPr lang="en-US" sz="30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3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– </a:t>
            </a:r>
            <a:r>
              <a:rPr lang="en-US" sz="3000" b="1" dirty="0" smtClean="0">
                <a:latin typeface="Times New Roman"/>
                <a:cs typeface="Times New Roman"/>
              </a:rPr>
              <a:t>Easily influenced </a:t>
            </a:r>
            <a:endParaRPr lang="en-US" sz="3000" b="1" dirty="0">
              <a:latin typeface="Times New Roman"/>
              <a:cs typeface="Times New Roman"/>
            </a:endParaRPr>
          </a:p>
          <a:p>
            <a:pPr marL="342900" indent="-342900"/>
            <a:endParaRPr lang="en-US" sz="2300" b="1" dirty="0" smtClean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6200" y="6553200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2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6574795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pic>
        <p:nvPicPr>
          <p:cNvPr id="13" name="Picture 12" descr="136346017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018" y="5355244"/>
            <a:ext cx="1013438" cy="95407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52400" y="152400"/>
            <a:ext cx="8839200" cy="6553200"/>
            <a:chOff x="152400" y="152400"/>
            <a:chExt cx="8839200" cy="6553200"/>
          </a:xfrm>
        </p:grpSpPr>
        <p:sp>
          <p:nvSpPr>
            <p:cNvPr id="14" name="Rectangle 13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rgbClr val="81C4F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81000" y="381000"/>
              <a:ext cx="8382000" cy="6059744"/>
            </a:xfrm>
            <a:prstGeom prst="rect">
              <a:avLst/>
            </a:prstGeom>
            <a:noFill/>
            <a:ln w="1016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57200" y="332656"/>
            <a:ext cx="81534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PART 4: JACK</a:t>
            </a:r>
            <a:endParaRPr lang="en-US" sz="6500" b="1" dirty="0">
              <a:solidFill>
                <a:srgbClr val="A8184B"/>
              </a:solidFill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6525344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63174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1293673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herry Cream Soda"/>
                <a:cs typeface="Cherry Cream Soda"/>
              </a:rPr>
              <a:t> </a:t>
            </a:r>
          </a:p>
          <a:p>
            <a:endParaRPr lang="en-US" dirty="0">
              <a:latin typeface="Cherry Cream Sod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1467361"/>
            <a:ext cx="8001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/>
                <a:cs typeface="Times New Roman"/>
              </a:rPr>
              <a:t> 5. “</a:t>
            </a:r>
            <a:r>
              <a:rPr lang="en-US" sz="2800" b="1" dirty="0">
                <a:latin typeface="Times New Roman"/>
                <a:cs typeface="Times New Roman"/>
              </a:rPr>
              <a:t>I am somewhat troubled that this child was not held to the same </a:t>
            </a:r>
            <a:r>
              <a:rPr lang="en-US" sz="2800" b="1" u="sng" dirty="0">
                <a:solidFill>
                  <a:srgbClr val="A8184B"/>
                </a:solidFill>
                <a:latin typeface="Times New Roman"/>
                <a:cs typeface="Times New Roman"/>
              </a:rPr>
              <a:t>stringent</a:t>
            </a:r>
            <a:r>
              <a:rPr lang="en-US" sz="2800" b="1" dirty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>
                <a:latin typeface="Times New Roman"/>
                <a:cs typeface="Times New Roman"/>
              </a:rPr>
              <a:t>application </a:t>
            </a:r>
            <a:r>
              <a:rPr lang="en-US" sz="2800" b="1" dirty="0" smtClean="0">
                <a:latin typeface="Times New Roman"/>
                <a:cs typeface="Times New Roman"/>
              </a:rPr>
              <a:t>standards.”</a:t>
            </a:r>
          </a:p>
          <a:p>
            <a:endParaRPr lang="en-US" sz="2800" b="1" u="sng" dirty="0">
              <a:latin typeface="Times New Roman"/>
              <a:cs typeface="Times New Roman"/>
            </a:endParaRPr>
          </a:p>
          <a:p>
            <a:r>
              <a:rPr lang="en-US" sz="2800" b="1" dirty="0" smtClean="0">
                <a:latin typeface="Times New Roman"/>
                <a:cs typeface="Times New Roman"/>
              </a:rPr>
              <a:t>6. “</a:t>
            </a:r>
            <a:r>
              <a:rPr lang="en-US" sz="2800" b="1" dirty="0">
                <a:latin typeface="Times New Roman"/>
                <a:cs typeface="Times New Roman"/>
              </a:rPr>
              <a:t>I thought it would teach them a thing or two about </a:t>
            </a:r>
            <a:r>
              <a:rPr lang="en-US" sz="2800" b="1" u="sng" dirty="0">
                <a:solidFill>
                  <a:srgbClr val="A8184B"/>
                </a:solidFill>
                <a:latin typeface="Times New Roman"/>
                <a:cs typeface="Times New Roman"/>
              </a:rPr>
              <a:t>empathy</a:t>
            </a:r>
            <a:r>
              <a:rPr lang="en-US" sz="2800" b="1" dirty="0">
                <a:latin typeface="Times New Roman"/>
                <a:cs typeface="Times New Roman"/>
              </a:rPr>
              <a:t>, and friendship, and </a:t>
            </a:r>
            <a:r>
              <a:rPr lang="en-US" sz="2800" b="1" dirty="0" smtClean="0">
                <a:latin typeface="Times New Roman"/>
                <a:cs typeface="Times New Roman"/>
              </a:rPr>
              <a:t>loyalty.”</a:t>
            </a:r>
          </a:p>
          <a:p>
            <a:endParaRPr lang="en-US" sz="2800" b="1" u="sng" dirty="0">
              <a:latin typeface="Times New Roman"/>
              <a:cs typeface="Times New Roman"/>
            </a:endParaRPr>
          </a:p>
          <a:p>
            <a:r>
              <a:rPr lang="en-US" sz="2800" b="1" dirty="0" smtClean="0">
                <a:latin typeface="Times New Roman"/>
                <a:cs typeface="Times New Roman"/>
              </a:rPr>
              <a:t>7. “</a:t>
            </a:r>
            <a:r>
              <a:rPr lang="en-US" sz="2800" b="1" dirty="0">
                <a:latin typeface="Times New Roman"/>
                <a:cs typeface="Times New Roman"/>
              </a:rPr>
              <a:t>They weren’t at Julian’s table, but they were near him, like on the </a:t>
            </a:r>
            <a:r>
              <a:rPr lang="en-US" sz="2800" b="1" u="sng" dirty="0">
                <a:solidFill>
                  <a:srgbClr val="A8184B"/>
                </a:solidFill>
                <a:latin typeface="Times New Roman"/>
                <a:cs typeface="Times New Roman"/>
              </a:rPr>
              <a:t>fringe</a:t>
            </a:r>
            <a:r>
              <a:rPr lang="en-US" sz="2800" b="1" dirty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>
                <a:latin typeface="Times New Roman"/>
                <a:cs typeface="Times New Roman"/>
              </a:rPr>
              <a:t>of </a:t>
            </a:r>
            <a:r>
              <a:rPr lang="en-US" sz="2800" b="1" dirty="0" smtClean="0">
                <a:latin typeface="Times New Roman"/>
                <a:cs typeface="Times New Roman"/>
              </a:rPr>
              <a:t>popularity.”</a:t>
            </a:r>
          </a:p>
          <a:p>
            <a:endParaRPr lang="en-US" sz="2800" b="1" u="sng" dirty="0" smtClean="0">
              <a:latin typeface="Times New Roman"/>
              <a:cs typeface="Times New Roman"/>
            </a:endParaRPr>
          </a:p>
          <a:p>
            <a:r>
              <a:rPr lang="en-US" sz="2800" b="1" dirty="0" smtClean="0">
                <a:latin typeface="Times New Roman"/>
                <a:cs typeface="Times New Roman"/>
              </a:rPr>
              <a:t>8. “</a:t>
            </a:r>
            <a:r>
              <a:rPr lang="en-US" sz="2800" b="1" dirty="0">
                <a:latin typeface="Times New Roman"/>
                <a:cs typeface="Times New Roman"/>
              </a:rPr>
              <a:t>Okay, I’m a total </a:t>
            </a:r>
            <a:r>
              <a:rPr lang="en-US" sz="2800" b="1" u="sng" dirty="0">
                <a:solidFill>
                  <a:srgbClr val="A8184B"/>
                </a:solidFill>
                <a:latin typeface="Times New Roman"/>
                <a:cs typeface="Times New Roman"/>
              </a:rPr>
              <a:t>hypocrite</a:t>
            </a:r>
            <a:r>
              <a:rPr lang="en-US" sz="2800" b="1" dirty="0">
                <a:latin typeface="Times New Roman"/>
                <a:cs typeface="Times New Roman"/>
              </a:rPr>
              <a:t>.  I </a:t>
            </a:r>
            <a:r>
              <a:rPr lang="en-US" sz="2800" b="1" dirty="0" smtClean="0">
                <a:latin typeface="Times New Roman"/>
                <a:cs typeface="Times New Roman"/>
              </a:rPr>
              <a:t>know.”</a:t>
            </a:r>
            <a:endParaRPr lang="en-US" sz="2800" b="1" dirty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6200" y="6553200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2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6574795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pic>
        <p:nvPicPr>
          <p:cNvPr id="13" name="Picture 12" descr="136346017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018" y="5355244"/>
            <a:ext cx="1013438" cy="95407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52400" y="152400"/>
            <a:ext cx="8839200" cy="6553200"/>
            <a:chOff x="152400" y="152400"/>
            <a:chExt cx="8839200" cy="6553200"/>
          </a:xfrm>
        </p:grpSpPr>
        <p:sp>
          <p:nvSpPr>
            <p:cNvPr id="14" name="Rectangle 13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rgbClr val="81C4F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81000" y="381000"/>
              <a:ext cx="8382000" cy="6059744"/>
            </a:xfrm>
            <a:prstGeom prst="rect">
              <a:avLst/>
            </a:prstGeom>
            <a:noFill/>
            <a:ln w="1016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57200" y="332656"/>
            <a:ext cx="81534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PART 4: JACK</a:t>
            </a:r>
            <a:endParaRPr lang="en-US" sz="6500" b="1" dirty="0">
              <a:solidFill>
                <a:srgbClr val="A8184B"/>
              </a:solidFill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6525344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41050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1293673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herry Cream Soda"/>
                <a:cs typeface="Cherry Cream Soda"/>
              </a:rPr>
              <a:t> </a:t>
            </a:r>
          </a:p>
          <a:p>
            <a:endParaRPr lang="en-US" dirty="0">
              <a:latin typeface="Cherry Cream Sod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1467361"/>
            <a:ext cx="8884096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/>
            <a:r>
              <a:rPr lang="en-US" sz="26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Stringent</a:t>
            </a:r>
            <a:r>
              <a:rPr lang="en-US" sz="26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26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– Strict regulations, requirements, or conditions</a:t>
            </a:r>
          </a:p>
          <a:p>
            <a:pPr marL="342900"/>
            <a:r>
              <a:rPr lang="en-US" sz="2600" b="1" dirty="0" smtClean="0">
                <a:solidFill>
                  <a:srgbClr val="3E7848"/>
                </a:solidFill>
                <a:latin typeface="Times New Roman"/>
                <a:cs typeface="Times New Roman"/>
              </a:rPr>
              <a:t>  </a:t>
            </a:r>
            <a:endParaRPr lang="en-US" sz="2600" b="1" dirty="0" smtClean="0">
              <a:latin typeface="Times New Roman"/>
              <a:cs typeface="Times New Roman"/>
            </a:endParaRPr>
          </a:p>
          <a:p>
            <a:pPr marL="342900"/>
            <a:r>
              <a:rPr lang="en-US" sz="26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Empathy</a:t>
            </a:r>
            <a:r>
              <a:rPr lang="en-US" sz="26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26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– </a:t>
            </a:r>
            <a:r>
              <a:rPr lang="en-US" sz="2600" b="1" dirty="0" smtClean="0">
                <a:latin typeface="Times New Roman"/>
                <a:cs typeface="Times New Roman"/>
              </a:rPr>
              <a:t>The ability to understand and share the  feelings of another person</a:t>
            </a:r>
          </a:p>
          <a:p>
            <a:pPr marL="342900"/>
            <a:endParaRPr lang="en-US" sz="2600" b="1" dirty="0">
              <a:latin typeface="Times New Roman"/>
              <a:cs typeface="Times New Roman"/>
            </a:endParaRPr>
          </a:p>
          <a:p>
            <a:pPr marL="342900"/>
            <a:r>
              <a:rPr lang="en-US" sz="26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Fringe</a:t>
            </a:r>
            <a:r>
              <a:rPr lang="en-US" sz="26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26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– </a:t>
            </a:r>
            <a:r>
              <a:rPr lang="en-US" sz="2600" b="1" dirty="0" smtClean="0">
                <a:latin typeface="Times New Roman"/>
                <a:cs typeface="Times New Roman"/>
              </a:rPr>
              <a:t>Not part of the mainstream; On the edge/outside of an area or group</a:t>
            </a:r>
          </a:p>
          <a:p>
            <a:pPr marL="342900"/>
            <a:endParaRPr lang="en-US" sz="2600" b="1" dirty="0">
              <a:latin typeface="Times New Roman"/>
              <a:cs typeface="Times New Roman"/>
            </a:endParaRPr>
          </a:p>
          <a:p>
            <a:pPr marL="342900"/>
            <a:r>
              <a:rPr lang="en-US" sz="26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Hypocrite</a:t>
            </a:r>
            <a:r>
              <a:rPr lang="en-US" sz="26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26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– </a:t>
            </a:r>
            <a:r>
              <a:rPr lang="en-US" sz="2600" b="1" dirty="0" smtClean="0">
                <a:latin typeface="Times New Roman"/>
                <a:cs typeface="Times New Roman"/>
              </a:rPr>
              <a:t>A person who claims to have moral standards or beliefs, but does not actually follow them</a:t>
            </a:r>
            <a:endParaRPr lang="en-US" sz="2600" b="1" dirty="0">
              <a:latin typeface="Times New Roman"/>
              <a:cs typeface="Times New Roman"/>
            </a:endParaRPr>
          </a:p>
          <a:p>
            <a:pPr marL="342900" indent="-342900"/>
            <a:endParaRPr lang="en-US" sz="2300" b="1" dirty="0" smtClean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6200" y="6553200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2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6574795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pic>
        <p:nvPicPr>
          <p:cNvPr id="13" name="Picture 12" descr="136346017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018" y="5355244"/>
            <a:ext cx="1013438" cy="95407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52400" y="152400"/>
            <a:ext cx="8839200" cy="6553200"/>
            <a:chOff x="152400" y="152400"/>
            <a:chExt cx="8839200" cy="6553200"/>
          </a:xfrm>
        </p:grpSpPr>
        <p:sp>
          <p:nvSpPr>
            <p:cNvPr id="14" name="Rectangle 13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rgbClr val="81C4F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81000" y="381000"/>
              <a:ext cx="8382000" cy="6059744"/>
            </a:xfrm>
            <a:prstGeom prst="rect">
              <a:avLst/>
            </a:prstGeom>
            <a:noFill/>
            <a:ln w="1016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57200" y="332656"/>
            <a:ext cx="81534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PART 4: JACK</a:t>
            </a:r>
            <a:endParaRPr lang="en-US" sz="6500" b="1" dirty="0">
              <a:solidFill>
                <a:srgbClr val="A8184B"/>
              </a:solidFill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6525344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740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 rot="618940">
            <a:off x="4867760" y="4643435"/>
            <a:ext cx="411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TKAMB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Journals</a:t>
            </a:r>
            <a:endParaRPr lang="en-US" sz="40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000" y="514707"/>
            <a:ext cx="8382000" cy="1909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5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DEFINING </a:t>
            </a:r>
          </a:p>
          <a:p>
            <a:pPr algn="ctr">
              <a:lnSpc>
                <a:spcPct val="90000"/>
              </a:lnSpc>
            </a:pPr>
            <a:r>
              <a:rPr lang="en-US" sz="65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DIFFICULT WORDS</a:t>
            </a:r>
            <a:endParaRPr lang="en-US" sz="6500" b="1" dirty="0">
              <a:solidFill>
                <a:srgbClr val="A8184B"/>
              </a:solidFill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91151" y="2609617"/>
            <a:ext cx="48692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/>
                <a:cs typeface="Times New Roman"/>
              </a:rPr>
              <a:t>What if you read the word in a sentence?</a:t>
            </a:r>
            <a:endParaRPr lang="en-US" sz="4000" b="1" dirty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16985" y="3933056"/>
            <a:ext cx="5087463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smtClean="0">
                <a:latin typeface="Times New Roman"/>
                <a:cs typeface="Times New Roman"/>
              </a:rPr>
              <a:t>Unlike his quiet and low key family, Brad is </a:t>
            </a:r>
            <a:r>
              <a:rPr lang="en-US" sz="45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garrulous</a:t>
            </a:r>
            <a:r>
              <a:rPr lang="en-US" sz="4500" b="1" dirty="0" smtClean="0">
                <a:latin typeface="Times New Roman"/>
                <a:cs typeface="Times New Roman"/>
              </a:rPr>
              <a:t>.	</a:t>
            </a:r>
            <a:endParaRPr lang="en-US" sz="4500" b="1" dirty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</a:endParaRPr>
          </a:p>
        </p:txBody>
      </p:sp>
      <p:pic>
        <p:nvPicPr>
          <p:cNvPr id="12" name="Picture 11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424204"/>
            <a:ext cx="2929377" cy="3900396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52400" y="152400"/>
            <a:ext cx="8839200" cy="6553200"/>
            <a:chOff x="152400" y="152400"/>
            <a:chExt cx="8839200" cy="6553200"/>
          </a:xfrm>
        </p:grpSpPr>
        <p:sp>
          <p:nvSpPr>
            <p:cNvPr id="17" name="Rectangle 16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rgbClr val="81C4F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81000" y="381000"/>
              <a:ext cx="8382000" cy="6059744"/>
            </a:xfrm>
            <a:prstGeom prst="rect">
              <a:avLst/>
            </a:prstGeom>
            <a:noFill/>
            <a:ln w="1016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5141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1293673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herry Cream Soda"/>
                <a:cs typeface="Cherry Cream Soda"/>
              </a:rPr>
              <a:t> </a:t>
            </a:r>
          </a:p>
          <a:p>
            <a:endParaRPr lang="en-US" dirty="0">
              <a:latin typeface="Cherry Cream Sod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1467361"/>
            <a:ext cx="8001000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3000" b="1" dirty="0" smtClean="0">
                <a:latin typeface="Times New Roman"/>
                <a:cs typeface="Times New Roman"/>
              </a:rPr>
              <a:t>“</a:t>
            </a:r>
            <a:r>
              <a:rPr lang="en-US" sz="3000" b="1" dirty="0">
                <a:latin typeface="Times New Roman"/>
                <a:cs typeface="Times New Roman"/>
              </a:rPr>
              <a:t>Her room is </a:t>
            </a:r>
            <a:r>
              <a:rPr lang="en-US" sz="30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immaculate.</a:t>
            </a:r>
            <a:r>
              <a:rPr lang="en-US" sz="3000" b="1" dirty="0" smtClean="0">
                <a:latin typeface="Times New Roman"/>
                <a:cs typeface="Times New Roman"/>
              </a:rPr>
              <a:t>” </a:t>
            </a:r>
          </a:p>
          <a:p>
            <a:endParaRPr lang="en-US" sz="3000" b="1" u="sng" dirty="0">
              <a:latin typeface="Times New Roman"/>
              <a:cs typeface="Times New Roman"/>
            </a:endParaRPr>
          </a:p>
          <a:p>
            <a:r>
              <a:rPr lang="en-US" sz="3000" b="1" dirty="0" smtClean="0">
                <a:latin typeface="Times New Roman"/>
                <a:cs typeface="Times New Roman"/>
              </a:rPr>
              <a:t>2. “</a:t>
            </a:r>
            <a:r>
              <a:rPr lang="en-US" sz="3000" b="1" dirty="0">
                <a:latin typeface="Times New Roman"/>
                <a:cs typeface="Times New Roman"/>
              </a:rPr>
              <a:t>‘Didn’t even call me first, by the way,’ he mom </a:t>
            </a:r>
            <a:r>
              <a:rPr lang="en-US" sz="3000" b="1" u="sng" dirty="0">
                <a:solidFill>
                  <a:srgbClr val="A8184B"/>
                </a:solidFill>
                <a:latin typeface="Times New Roman"/>
                <a:cs typeface="Times New Roman"/>
              </a:rPr>
              <a:t>interjects</a:t>
            </a:r>
            <a:r>
              <a:rPr lang="en-US" sz="3000" b="1" dirty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3000" b="1" dirty="0">
                <a:latin typeface="Times New Roman"/>
                <a:cs typeface="Times New Roman"/>
              </a:rPr>
              <a:t>as she cleans the </a:t>
            </a:r>
            <a:r>
              <a:rPr lang="en-US" sz="3000" b="1" dirty="0" smtClean="0">
                <a:latin typeface="Times New Roman"/>
                <a:cs typeface="Times New Roman"/>
              </a:rPr>
              <a:t>floor</a:t>
            </a:r>
            <a:r>
              <a:rPr lang="en-US" sz="3000" b="1" dirty="0">
                <a:latin typeface="Times New Roman"/>
                <a:cs typeface="Times New Roman"/>
              </a:rPr>
              <a:t>.</a:t>
            </a:r>
            <a:r>
              <a:rPr lang="en-US" sz="3000" b="1" dirty="0" smtClean="0">
                <a:latin typeface="Times New Roman"/>
                <a:cs typeface="Times New Roman"/>
              </a:rPr>
              <a:t>”</a:t>
            </a:r>
          </a:p>
          <a:p>
            <a:endParaRPr lang="en-US" sz="3000" b="1" u="sng" dirty="0">
              <a:latin typeface="Times New Roman"/>
              <a:cs typeface="Times New Roman"/>
            </a:endParaRPr>
          </a:p>
          <a:p>
            <a:r>
              <a:rPr lang="en-US" sz="3000" b="1" dirty="0" smtClean="0">
                <a:latin typeface="Times New Roman"/>
                <a:cs typeface="Times New Roman"/>
              </a:rPr>
              <a:t>3. “Somehow </a:t>
            </a:r>
            <a:r>
              <a:rPr lang="en-US" sz="3000" b="1" dirty="0">
                <a:latin typeface="Times New Roman"/>
                <a:cs typeface="Times New Roman"/>
              </a:rPr>
              <a:t>I get [the lead role].  Total </a:t>
            </a:r>
            <a:r>
              <a:rPr lang="en-US" sz="30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fluke.</a:t>
            </a:r>
            <a:r>
              <a:rPr lang="en-US" sz="3000" b="1" dirty="0" smtClean="0">
                <a:latin typeface="Times New Roman"/>
                <a:cs typeface="Times New Roman"/>
              </a:rPr>
              <a:t>”</a:t>
            </a:r>
          </a:p>
          <a:p>
            <a:endParaRPr lang="en-US" sz="3000" b="1" u="sng" dirty="0">
              <a:latin typeface="Times New Roman"/>
              <a:cs typeface="Times New Roman"/>
            </a:endParaRPr>
          </a:p>
          <a:p>
            <a:r>
              <a:rPr lang="en-US" sz="3000" b="1" dirty="0" smtClean="0">
                <a:latin typeface="Times New Roman"/>
                <a:cs typeface="Times New Roman"/>
              </a:rPr>
              <a:t>4. “</a:t>
            </a:r>
            <a:r>
              <a:rPr lang="en-US" sz="3000" b="1" dirty="0">
                <a:latin typeface="Times New Roman"/>
                <a:cs typeface="Times New Roman"/>
              </a:rPr>
              <a:t>The ladybug, as if on cue, spreads its wings and </a:t>
            </a:r>
            <a:r>
              <a:rPr lang="en-US" sz="3000" b="1" u="sng" dirty="0">
                <a:solidFill>
                  <a:srgbClr val="A8184B"/>
                </a:solidFill>
                <a:latin typeface="Times New Roman"/>
                <a:cs typeface="Times New Roman"/>
              </a:rPr>
              <a:t>flits</a:t>
            </a:r>
            <a:r>
              <a:rPr lang="en-US" sz="3000" b="1" dirty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3000" b="1" dirty="0" smtClean="0">
                <a:latin typeface="Times New Roman"/>
                <a:cs typeface="Times New Roman"/>
              </a:rPr>
              <a:t>away.”</a:t>
            </a:r>
            <a:r>
              <a:rPr lang="en-US" sz="3000" b="1" u="sng" baseline="30000" dirty="0" smtClean="0">
                <a:latin typeface="Times New Roman"/>
                <a:cs typeface="Times New Roman"/>
              </a:rPr>
              <a:t> </a:t>
            </a:r>
            <a:endParaRPr lang="en-US" sz="3000" b="1" u="sng" baseline="30000" dirty="0">
              <a:latin typeface="Times New Roman"/>
              <a:cs typeface="Times New Roman"/>
            </a:endParaRPr>
          </a:p>
          <a:p>
            <a:r>
              <a:rPr lang="en-US" sz="2400" b="1" u="sng" baseline="30000" dirty="0" smtClean="0">
                <a:latin typeface="Times New Roman"/>
                <a:cs typeface="Times New Roman"/>
              </a:rPr>
              <a:t> </a:t>
            </a:r>
            <a:endParaRPr lang="en-US" sz="2400" b="1" u="sng" baseline="30000" dirty="0">
              <a:latin typeface="Times New Roman"/>
              <a:cs typeface="Times New Roman"/>
            </a:endParaRPr>
          </a:p>
          <a:p>
            <a:endParaRPr lang="en-US" sz="2300" b="1" u="sng" dirty="0" smtClean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6200" y="6553200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2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6574795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pic>
        <p:nvPicPr>
          <p:cNvPr id="13" name="Picture 12" descr="136346017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018" y="5355244"/>
            <a:ext cx="1013438" cy="95407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52400" y="152400"/>
            <a:ext cx="8839200" cy="6553200"/>
            <a:chOff x="152400" y="152400"/>
            <a:chExt cx="8839200" cy="6553200"/>
          </a:xfrm>
        </p:grpSpPr>
        <p:sp>
          <p:nvSpPr>
            <p:cNvPr id="14" name="Rectangle 13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rgbClr val="81C4F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81000" y="381000"/>
              <a:ext cx="8382000" cy="6059744"/>
            </a:xfrm>
            <a:prstGeom prst="rect">
              <a:avLst/>
            </a:prstGeom>
            <a:noFill/>
            <a:ln w="1016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57200" y="332656"/>
            <a:ext cx="81534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PART 5: JUSTIN</a:t>
            </a:r>
            <a:endParaRPr lang="en-US" sz="6500" b="1" dirty="0">
              <a:solidFill>
                <a:srgbClr val="A8184B"/>
              </a:solidFill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6525344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4138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1293673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herry Cream Soda"/>
                <a:cs typeface="Cherry Cream Soda"/>
              </a:rPr>
              <a:t> </a:t>
            </a:r>
          </a:p>
          <a:p>
            <a:endParaRPr lang="en-US" dirty="0">
              <a:latin typeface="Cherry Cream Sod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1400" y="1467361"/>
            <a:ext cx="8439200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/>
            <a:r>
              <a:rPr lang="en-US" sz="29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Immaculate</a:t>
            </a:r>
            <a:r>
              <a:rPr lang="en-US" sz="29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29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– Perfectly clean, neat, or tidy</a:t>
            </a:r>
          </a:p>
          <a:p>
            <a:pPr marL="342900"/>
            <a:endParaRPr lang="en-US" sz="2900" b="1" dirty="0" smtClean="0">
              <a:latin typeface="Times New Roman"/>
              <a:cs typeface="Times New Roman"/>
            </a:endParaRPr>
          </a:p>
          <a:p>
            <a:pPr marL="342900"/>
            <a:r>
              <a:rPr lang="en-US" sz="29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Interjects</a:t>
            </a:r>
            <a:r>
              <a:rPr lang="en-US" sz="29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29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– To say something abruptly, usually as an interruption</a:t>
            </a:r>
          </a:p>
          <a:p>
            <a:pPr marL="342900"/>
            <a:endParaRPr lang="en-US" sz="2900" b="1" dirty="0">
              <a:latin typeface="Times New Roman"/>
              <a:cs typeface="Times New Roman"/>
            </a:endParaRPr>
          </a:p>
          <a:p>
            <a:pPr marL="342900"/>
            <a:r>
              <a:rPr lang="en-US" sz="29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Fluke</a:t>
            </a:r>
            <a:r>
              <a:rPr lang="en-US" sz="29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29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– An unlikely chance or occurrence, usually a surprising piece of luck.</a:t>
            </a:r>
          </a:p>
          <a:p>
            <a:pPr marL="342900"/>
            <a:endParaRPr lang="en-US" sz="2900" b="1" dirty="0">
              <a:latin typeface="Times New Roman"/>
              <a:cs typeface="Times New Roman"/>
            </a:endParaRPr>
          </a:p>
          <a:p>
            <a:pPr marL="342900"/>
            <a:r>
              <a:rPr lang="en-US" sz="29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Flits</a:t>
            </a:r>
            <a:r>
              <a:rPr lang="en-US" sz="29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29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– To move swiftly and lightly</a:t>
            </a:r>
            <a:endParaRPr lang="en-US" sz="2900" b="1" dirty="0" smtClean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6200" y="6553200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2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6574795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pic>
        <p:nvPicPr>
          <p:cNvPr id="13" name="Picture 12" descr="136346017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018" y="5355244"/>
            <a:ext cx="1013438" cy="95407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52400" y="152400"/>
            <a:ext cx="8839200" cy="6553200"/>
            <a:chOff x="152400" y="152400"/>
            <a:chExt cx="8839200" cy="6553200"/>
          </a:xfrm>
        </p:grpSpPr>
        <p:sp>
          <p:nvSpPr>
            <p:cNvPr id="14" name="Rectangle 13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rgbClr val="81C4F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81000" y="381000"/>
              <a:ext cx="8382000" cy="6059744"/>
            </a:xfrm>
            <a:prstGeom prst="rect">
              <a:avLst/>
            </a:prstGeom>
            <a:noFill/>
            <a:ln w="1016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57200" y="332656"/>
            <a:ext cx="81534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PART 5: JUSTIN</a:t>
            </a:r>
            <a:endParaRPr lang="en-US" sz="6500" b="1" dirty="0">
              <a:solidFill>
                <a:srgbClr val="A8184B"/>
              </a:solidFill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6525344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66475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1293673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herry Cream Soda"/>
                <a:cs typeface="Cherry Cream Soda"/>
              </a:rPr>
              <a:t> </a:t>
            </a:r>
          </a:p>
          <a:p>
            <a:endParaRPr lang="en-US" dirty="0">
              <a:latin typeface="Cherry Cream Sod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1467361"/>
            <a:ext cx="8001000" cy="4662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smtClean="0">
                <a:latin typeface="Times New Roman"/>
                <a:cs typeface="Times New Roman"/>
              </a:rPr>
              <a:t>5. “People who thought they were right young and </a:t>
            </a:r>
            <a:r>
              <a:rPr lang="en-US" sz="27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spry</a:t>
            </a:r>
            <a:r>
              <a:rPr lang="en-US" sz="27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2700" b="1" dirty="0" smtClean="0">
                <a:latin typeface="Times New Roman"/>
                <a:cs typeface="Times New Roman"/>
              </a:rPr>
              <a:t>have noticed that they can’t bound up a flight of stairs like they used to.”</a:t>
            </a:r>
          </a:p>
          <a:p>
            <a:r>
              <a:rPr lang="en-US" sz="2700" b="1" u="sng" dirty="0" smtClean="0">
                <a:latin typeface="Times New Roman"/>
                <a:cs typeface="Times New Roman"/>
              </a:rPr>
              <a:t> </a:t>
            </a:r>
          </a:p>
          <a:p>
            <a:r>
              <a:rPr lang="en-US" sz="2700" b="1" dirty="0" smtClean="0">
                <a:latin typeface="Times New Roman"/>
                <a:cs typeface="Times New Roman"/>
              </a:rPr>
              <a:t>6. “They nod in </a:t>
            </a:r>
            <a:r>
              <a:rPr lang="en-US" sz="27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unison.</a:t>
            </a:r>
            <a:r>
              <a:rPr lang="en-US" sz="2700" b="1" dirty="0" smtClean="0">
                <a:latin typeface="Times New Roman"/>
                <a:cs typeface="Times New Roman"/>
              </a:rPr>
              <a:t>” </a:t>
            </a:r>
          </a:p>
          <a:p>
            <a:endParaRPr lang="en-US" sz="2700" b="1" u="sng" dirty="0" smtClean="0">
              <a:latin typeface="Times New Roman"/>
              <a:cs typeface="Times New Roman"/>
            </a:endParaRPr>
          </a:p>
          <a:p>
            <a:r>
              <a:rPr lang="en-US" sz="2700" b="1" dirty="0" smtClean="0">
                <a:latin typeface="Times New Roman"/>
                <a:cs typeface="Times New Roman"/>
              </a:rPr>
              <a:t>7. “Lots of lines to remember.  Long </a:t>
            </a:r>
            <a:r>
              <a:rPr lang="en-US" sz="27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monologues</a:t>
            </a:r>
            <a:r>
              <a:rPr lang="en-US" sz="27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2700" b="1" dirty="0" smtClean="0">
                <a:latin typeface="Times New Roman"/>
                <a:cs typeface="Times New Roman"/>
              </a:rPr>
              <a:t>where it’s just me talking.”</a:t>
            </a:r>
          </a:p>
          <a:p>
            <a:endParaRPr lang="en-US" sz="2700" b="1" u="sng" dirty="0" smtClean="0">
              <a:latin typeface="Times New Roman"/>
              <a:cs typeface="Times New Roman"/>
            </a:endParaRPr>
          </a:p>
          <a:p>
            <a:r>
              <a:rPr lang="en-US" sz="2700" b="1" dirty="0" smtClean="0">
                <a:latin typeface="Times New Roman"/>
                <a:cs typeface="Times New Roman"/>
              </a:rPr>
              <a:t>8. “You’re </a:t>
            </a:r>
            <a:r>
              <a:rPr lang="en-US" sz="27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entitled</a:t>
            </a:r>
            <a:r>
              <a:rPr lang="en-US" sz="2700" b="1" dirty="0" smtClean="0">
                <a:latin typeface="Times New Roman"/>
                <a:cs typeface="Times New Roman"/>
              </a:rPr>
              <a:t>, Olivia.  You’ve dealt                      with a lot your whole life.”</a:t>
            </a:r>
            <a:endParaRPr lang="en-US" sz="2700" b="1" dirty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6200" y="6553200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2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6574795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pic>
        <p:nvPicPr>
          <p:cNvPr id="13" name="Picture 12" descr="136346017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018" y="5355244"/>
            <a:ext cx="1013438" cy="95407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52400" y="152400"/>
            <a:ext cx="8839200" cy="6553200"/>
            <a:chOff x="152400" y="152400"/>
            <a:chExt cx="8839200" cy="6553200"/>
          </a:xfrm>
        </p:grpSpPr>
        <p:sp>
          <p:nvSpPr>
            <p:cNvPr id="14" name="Rectangle 13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rgbClr val="81C4F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81000" y="381000"/>
              <a:ext cx="8382000" cy="6059744"/>
            </a:xfrm>
            <a:prstGeom prst="rect">
              <a:avLst/>
            </a:prstGeom>
            <a:noFill/>
            <a:ln w="1016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57200" y="332656"/>
            <a:ext cx="81534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PART 5: JUSTIN</a:t>
            </a:r>
            <a:endParaRPr lang="en-US" sz="6500" b="1" dirty="0">
              <a:solidFill>
                <a:srgbClr val="A8184B"/>
              </a:solidFill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6525344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91310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1293673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herry Cream Soda"/>
                <a:cs typeface="Cherry Cream Soda"/>
              </a:rPr>
              <a:t> </a:t>
            </a:r>
          </a:p>
          <a:p>
            <a:endParaRPr lang="en-US" dirty="0">
              <a:latin typeface="Cherry Cream Sod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1400" y="1268760"/>
            <a:ext cx="8439200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/>
            <a:r>
              <a:rPr lang="en-US" sz="28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Spry</a:t>
            </a:r>
            <a:r>
              <a:rPr lang="en-US" sz="28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– Active and lively, usually used to describe an old person </a:t>
            </a:r>
          </a:p>
          <a:p>
            <a:pPr marL="342900"/>
            <a:endParaRPr lang="en-US" sz="2800" b="1" dirty="0" smtClean="0">
              <a:latin typeface="Times New Roman"/>
              <a:cs typeface="Times New Roman"/>
            </a:endParaRPr>
          </a:p>
          <a:p>
            <a:pPr marL="342900"/>
            <a:r>
              <a:rPr lang="en-US" sz="28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Unison</a:t>
            </a:r>
            <a:r>
              <a:rPr lang="en-US" sz="28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– Performing an action or uttering speech at the exact same time as someone else</a:t>
            </a:r>
          </a:p>
          <a:p>
            <a:pPr marL="342900"/>
            <a:r>
              <a:rPr lang="en-US" sz="28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endParaRPr lang="en-US" sz="2800" b="1" dirty="0">
              <a:latin typeface="Times New Roman"/>
              <a:cs typeface="Times New Roman"/>
            </a:endParaRPr>
          </a:p>
          <a:p>
            <a:pPr marL="342900"/>
            <a:r>
              <a:rPr lang="en-US" sz="28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Monologue</a:t>
            </a:r>
            <a:r>
              <a:rPr lang="en-US" sz="28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– A long speech in a play or movie by one person</a:t>
            </a:r>
          </a:p>
          <a:p>
            <a:pPr marL="342900"/>
            <a:endParaRPr lang="en-US" sz="2800" b="1" dirty="0">
              <a:latin typeface="Times New Roman"/>
              <a:cs typeface="Times New Roman"/>
            </a:endParaRPr>
          </a:p>
          <a:p>
            <a:pPr marL="342900"/>
            <a:r>
              <a:rPr lang="en-US" sz="28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Entitled</a:t>
            </a:r>
            <a:r>
              <a:rPr lang="en-US" sz="28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– To give someone the right to                 receive or do something</a:t>
            </a:r>
            <a:endParaRPr lang="en-US" sz="2800" b="1" dirty="0" smtClean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6200" y="6553200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2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6574795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pic>
        <p:nvPicPr>
          <p:cNvPr id="13" name="Picture 12" descr="136346017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018" y="5355244"/>
            <a:ext cx="1013438" cy="95407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52400" y="152400"/>
            <a:ext cx="8839200" cy="6553200"/>
            <a:chOff x="152400" y="152400"/>
            <a:chExt cx="8839200" cy="6553200"/>
          </a:xfrm>
        </p:grpSpPr>
        <p:sp>
          <p:nvSpPr>
            <p:cNvPr id="14" name="Rectangle 13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rgbClr val="81C4F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81000" y="381000"/>
              <a:ext cx="8382000" cy="6059744"/>
            </a:xfrm>
            <a:prstGeom prst="rect">
              <a:avLst/>
            </a:prstGeom>
            <a:noFill/>
            <a:ln w="1016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57200" y="332656"/>
            <a:ext cx="81534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PART 5: JUSTIN</a:t>
            </a:r>
            <a:endParaRPr lang="en-US" sz="6500" b="1" dirty="0">
              <a:solidFill>
                <a:srgbClr val="A8184B"/>
              </a:solidFill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6525344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89596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1293673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herry Cream Soda"/>
                <a:cs typeface="Cherry Cream Soda"/>
              </a:rPr>
              <a:t> </a:t>
            </a:r>
          </a:p>
          <a:p>
            <a:endParaRPr lang="en-US" dirty="0">
              <a:latin typeface="Cherry Cream Sod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1440" y="1467361"/>
            <a:ext cx="8001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/>
                <a:cs typeface="Times New Roman"/>
              </a:rPr>
              <a:t>1. “</a:t>
            </a:r>
            <a:r>
              <a:rPr lang="en-US" sz="2800" b="1" dirty="0">
                <a:latin typeface="Times New Roman"/>
                <a:cs typeface="Times New Roman"/>
              </a:rPr>
              <a:t>But then in my annual checkup in October I flunked the </a:t>
            </a:r>
            <a:r>
              <a:rPr lang="en-US" sz="2800" b="1" u="sng" dirty="0">
                <a:solidFill>
                  <a:srgbClr val="A8184B"/>
                </a:solidFill>
                <a:latin typeface="Times New Roman"/>
                <a:cs typeface="Times New Roman"/>
              </a:rPr>
              <a:t>audiology</a:t>
            </a:r>
            <a:r>
              <a:rPr lang="en-US" sz="2800" b="1" dirty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smtClean="0">
                <a:latin typeface="Times New Roman"/>
                <a:cs typeface="Times New Roman"/>
              </a:rPr>
              <a:t>test.”</a:t>
            </a:r>
          </a:p>
          <a:p>
            <a:endParaRPr lang="en-US" sz="2800" b="1" u="sng" dirty="0">
              <a:latin typeface="Times New Roman"/>
              <a:cs typeface="Times New Roman"/>
            </a:endParaRPr>
          </a:p>
          <a:p>
            <a:r>
              <a:rPr lang="en-US" sz="2800" b="1" dirty="0" smtClean="0">
                <a:latin typeface="Times New Roman"/>
                <a:cs typeface="Times New Roman"/>
              </a:rPr>
              <a:t>2. “</a:t>
            </a:r>
            <a:r>
              <a:rPr lang="en-US" sz="2800" b="1" dirty="0">
                <a:latin typeface="Times New Roman"/>
                <a:cs typeface="Times New Roman"/>
              </a:rPr>
              <a:t>All I saw were these tubes </a:t>
            </a:r>
            <a:r>
              <a:rPr lang="en-US" sz="2800" b="1" u="sng" dirty="0">
                <a:solidFill>
                  <a:srgbClr val="A8184B"/>
                </a:solidFill>
                <a:latin typeface="Times New Roman"/>
                <a:cs typeface="Times New Roman"/>
              </a:rPr>
              <a:t>jutting</a:t>
            </a:r>
            <a:r>
              <a:rPr lang="en-US" sz="2800" b="1" dirty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>
                <a:latin typeface="Times New Roman"/>
                <a:cs typeface="Times New Roman"/>
              </a:rPr>
              <a:t>out from either side of my </a:t>
            </a:r>
            <a:r>
              <a:rPr lang="en-US" sz="2800" b="1" dirty="0" smtClean="0">
                <a:latin typeface="Times New Roman"/>
                <a:cs typeface="Times New Roman"/>
              </a:rPr>
              <a:t>head.”</a:t>
            </a:r>
          </a:p>
          <a:p>
            <a:endParaRPr lang="en-US" sz="2800" b="1" u="sng" dirty="0">
              <a:latin typeface="Times New Roman"/>
              <a:cs typeface="Times New Roman"/>
            </a:endParaRPr>
          </a:p>
          <a:p>
            <a:r>
              <a:rPr lang="en-US" sz="2800" b="1" dirty="0" smtClean="0">
                <a:latin typeface="Times New Roman"/>
                <a:cs typeface="Times New Roman"/>
              </a:rPr>
              <a:t>3. “</a:t>
            </a:r>
            <a:r>
              <a:rPr lang="en-US" sz="2800" b="1" dirty="0">
                <a:latin typeface="Times New Roman"/>
                <a:cs typeface="Times New Roman"/>
              </a:rPr>
              <a:t>‘That’s because you have </a:t>
            </a:r>
            <a:r>
              <a:rPr lang="en-US" sz="2800" b="1" u="sng" dirty="0">
                <a:solidFill>
                  <a:srgbClr val="A8184B"/>
                </a:solidFill>
                <a:latin typeface="Times New Roman"/>
                <a:cs typeface="Times New Roman"/>
              </a:rPr>
              <a:t>bionic</a:t>
            </a:r>
            <a:r>
              <a:rPr lang="en-US" sz="2800" b="1" dirty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>
                <a:latin typeface="Times New Roman"/>
                <a:cs typeface="Times New Roman"/>
              </a:rPr>
              <a:t>hearing now, </a:t>
            </a:r>
            <a:r>
              <a:rPr lang="en-US" sz="2800" b="1" dirty="0" smtClean="0">
                <a:latin typeface="Times New Roman"/>
                <a:cs typeface="Times New Roman"/>
              </a:rPr>
              <a:t>buddy.’”</a:t>
            </a:r>
          </a:p>
          <a:p>
            <a:endParaRPr lang="en-US" sz="2800" b="1" u="sng" dirty="0">
              <a:latin typeface="Times New Roman"/>
              <a:cs typeface="Times New Roman"/>
            </a:endParaRPr>
          </a:p>
          <a:p>
            <a:r>
              <a:rPr lang="en-US" sz="2800" b="1" dirty="0" smtClean="0">
                <a:latin typeface="Times New Roman"/>
                <a:cs typeface="Times New Roman"/>
              </a:rPr>
              <a:t>4. “</a:t>
            </a:r>
            <a:r>
              <a:rPr lang="en-US" sz="2800" b="1" dirty="0">
                <a:latin typeface="Times New Roman"/>
                <a:cs typeface="Times New Roman"/>
              </a:rPr>
              <a:t>You’re moody and </a:t>
            </a:r>
            <a:r>
              <a:rPr lang="en-US" sz="2800" b="1" u="sng" dirty="0">
                <a:solidFill>
                  <a:srgbClr val="A8184B"/>
                </a:solidFill>
                <a:latin typeface="Times New Roman"/>
                <a:cs typeface="Times New Roman"/>
              </a:rPr>
              <a:t>taciturn</a:t>
            </a:r>
            <a:r>
              <a:rPr lang="en-US" sz="2800" b="1" dirty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>
                <a:latin typeface="Times New Roman"/>
                <a:cs typeface="Times New Roman"/>
              </a:rPr>
              <a:t>and </a:t>
            </a:r>
            <a:r>
              <a:rPr lang="en-US" sz="2800" b="1" dirty="0" smtClean="0">
                <a:latin typeface="Times New Roman"/>
                <a:cs typeface="Times New Roman"/>
              </a:rPr>
              <a:t>secretive.”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96200" y="6553200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2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6574795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pic>
        <p:nvPicPr>
          <p:cNvPr id="13" name="Picture 12" descr="136346017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018" y="5355244"/>
            <a:ext cx="1013438" cy="95407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52400" y="152400"/>
            <a:ext cx="8839200" cy="6553200"/>
            <a:chOff x="152400" y="152400"/>
            <a:chExt cx="8839200" cy="6553200"/>
          </a:xfrm>
        </p:grpSpPr>
        <p:sp>
          <p:nvSpPr>
            <p:cNvPr id="14" name="Rectangle 13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rgbClr val="81C4F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81000" y="381000"/>
              <a:ext cx="8382000" cy="6059744"/>
            </a:xfrm>
            <a:prstGeom prst="rect">
              <a:avLst/>
            </a:prstGeom>
            <a:noFill/>
            <a:ln w="1016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57200" y="332656"/>
            <a:ext cx="81534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PART 6: AUGUST</a:t>
            </a:r>
            <a:endParaRPr lang="en-US" sz="6500" b="1" dirty="0">
              <a:solidFill>
                <a:srgbClr val="A8184B"/>
              </a:solidFill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6525344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77490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1293673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herry Cream Soda"/>
                <a:cs typeface="Cherry Cream Soda"/>
              </a:rPr>
              <a:t> </a:t>
            </a:r>
          </a:p>
          <a:p>
            <a:endParaRPr lang="en-US" dirty="0">
              <a:latin typeface="Cherry Cream Sod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1400" y="1467361"/>
            <a:ext cx="8439200" cy="4662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/>
            <a:r>
              <a:rPr lang="en-US" sz="27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Audiology</a:t>
            </a:r>
            <a:r>
              <a:rPr lang="en-US" sz="27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27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– The branch of medicine or science dealing with the sense of hearing</a:t>
            </a:r>
          </a:p>
          <a:p>
            <a:pPr marL="342900"/>
            <a:endParaRPr lang="en-US" sz="2700" b="1" dirty="0" smtClean="0">
              <a:latin typeface="Times New Roman"/>
              <a:cs typeface="Times New Roman"/>
            </a:endParaRPr>
          </a:p>
          <a:p>
            <a:pPr marL="342900"/>
            <a:r>
              <a:rPr lang="en-US" sz="27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Jutting</a:t>
            </a:r>
            <a:r>
              <a:rPr lang="en-US" sz="27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27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– To extend out, over, or beyond the main part of something</a:t>
            </a:r>
          </a:p>
          <a:p>
            <a:pPr marL="342900"/>
            <a:r>
              <a:rPr lang="en-US" sz="27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endParaRPr lang="en-US" sz="2700" b="1" dirty="0">
              <a:latin typeface="Times New Roman"/>
              <a:cs typeface="Times New Roman"/>
            </a:endParaRPr>
          </a:p>
          <a:p>
            <a:pPr marL="342900"/>
            <a:r>
              <a:rPr lang="en-US" sz="27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Bionic</a:t>
            </a:r>
            <a:r>
              <a:rPr lang="en-US" sz="27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27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– Having artificial body parts, especially electromechanical ones</a:t>
            </a:r>
          </a:p>
          <a:p>
            <a:pPr marL="342900"/>
            <a:endParaRPr lang="en-US" sz="2700" b="1" dirty="0">
              <a:latin typeface="Times New Roman"/>
              <a:cs typeface="Times New Roman"/>
            </a:endParaRPr>
          </a:p>
          <a:p>
            <a:pPr marL="342900"/>
            <a:r>
              <a:rPr lang="en-US" sz="27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Taciturn</a:t>
            </a:r>
            <a:r>
              <a:rPr lang="en-US" sz="27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27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– A person who is reserved or saying </a:t>
            </a:r>
          </a:p>
          <a:p>
            <a:pPr marL="342900"/>
            <a:r>
              <a:rPr lang="en-US" sz="27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very little</a:t>
            </a:r>
            <a:endParaRPr lang="en-US" sz="2700" b="1" dirty="0" smtClean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6200" y="6553200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2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6574795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pic>
        <p:nvPicPr>
          <p:cNvPr id="13" name="Picture 12" descr="136346017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018" y="5355244"/>
            <a:ext cx="1013438" cy="95407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52400" y="152400"/>
            <a:ext cx="8839200" cy="6553200"/>
            <a:chOff x="152400" y="152400"/>
            <a:chExt cx="8839200" cy="6553200"/>
          </a:xfrm>
        </p:grpSpPr>
        <p:sp>
          <p:nvSpPr>
            <p:cNvPr id="14" name="Rectangle 13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rgbClr val="81C4F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81000" y="381000"/>
              <a:ext cx="8382000" cy="6059744"/>
            </a:xfrm>
            <a:prstGeom prst="rect">
              <a:avLst/>
            </a:prstGeom>
            <a:noFill/>
            <a:ln w="1016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57200" y="332656"/>
            <a:ext cx="81534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PART 6: AUGUST</a:t>
            </a:r>
            <a:endParaRPr lang="en-US" sz="6500" b="1" dirty="0">
              <a:solidFill>
                <a:srgbClr val="A8184B"/>
              </a:solidFill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6525344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7691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1293673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herry Cream Soda"/>
                <a:cs typeface="Cherry Cream Soda"/>
              </a:rPr>
              <a:t> </a:t>
            </a:r>
          </a:p>
          <a:p>
            <a:endParaRPr lang="en-US" dirty="0">
              <a:latin typeface="Cherry Cream Sod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1467361"/>
            <a:ext cx="80010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/>
                <a:cs typeface="Times New Roman"/>
              </a:rPr>
              <a:t>5. “Mom’s lips were </a:t>
            </a:r>
            <a:r>
              <a:rPr lang="en-US" sz="28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trembling.</a:t>
            </a:r>
            <a:r>
              <a:rPr lang="en-US" sz="2800" b="1" dirty="0" smtClean="0">
                <a:latin typeface="Times New Roman"/>
                <a:cs typeface="Times New Roman"/>
              </a:rPr>
              <a:t>”</a:t>
            </a:r>
          </a:p>
          <a:p>
            <a:endParaRPr lang="en-US" sz="2800" b="1" u="sng" dirty="0">
              <a:latin typeface="Times New Roman"/>
              <a:cs typeface="Times New Roman"/>
            </a:endParaRPr>
          </a:p>
          <a:p>
            <a:r>
              <a:rPr lang="en-US" sz="2800" b="1" dirty="0">
                <a:latin typeface="Times New Roman"/>
                <a:cs typeface="Times New Roman"/>
              </a:rPr>
              <a:t>6. “Mom was always forgetting her glasses, or her keys, or something or other.  She is </a:t>
            </a:r>
            <a:r>
              <a:rPr lang="en-US" sz="2800" b="1" u="sng" dirty="0">
                <a:solidFill>
                  <a:srgbClr val="A8184B"/>
                </a:solidFill>
                <a:latin typeface="Times New Roman"/>
                <a:cs typeface="Times New Roman"/>
              </a:rPr>
              <a:t>flaky</a:t>
            </a:r>
            <a:r>
              <a:rPr lang="en-US" sz="2800" b="1" dirty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>
                <a:latin typeface="Times New Roman"/>
                <a:cs typeface="Times New Roman"/>
              </a:rPr>
              <a:t>that </a:t>
            </a:r>
            <a:r>
              <a:rPr lang="en-US" sz="2800" b="1" dirty="0" smtClean="0">
                <a:latin typeface="Times New Roman"/>
                <a:cs typeface="Times New Roman"/>
              </a:rPr>
              <a:t>way.”</a:t>
            </a:r>
          </a:p>
          <a:p>
            <a:endParaRPr lang="en-US" sz="2800" b="1" u="sng" dirty="0">
              <a:latin typeface="Times New Roman"/>
              <a:cs typeface="Times New Roman"/>
            </a:endParaRPr>
          </a:p>
          <a:p>
            <a:r>
              <a:rPr lang="en-US" sz="2800" b="1" dirty="0">
                <a:latin typeface="Times New Roman"/>
                <a:cs typeface="Times New Roman"/>
              </a:rPr>
              <a:t>7. “‘It’s a standing </a:t>
            </a:r>
            <a:r>
              <a:rPr lang="en-US" sz="2800" b="1" u="sng" dirty="0">
                <a:solidFill>
                  <a:srgbClr val="A8184B"/>
                </a:solidFill>
                <a:latin typeface="Times New Roman"/>
                <a:cs typeface="Times New Roman"/>
              </a:rPr>
              <a:t>ovation</a:t>
            </a:r>
            <a:r>
              <a:rPr lang="en-US" sz="2800" b="1" dirty="0">
                <a:latin typeface="Times New Roman"/>
                <a:cs typeface="Times New Roman"/>
              </a:rPr>
              <a:t>,’ said mom, getting </a:t>
            </a:r>
            <a:r>
              <a:rPr lang="en-US" sz="2800" b="1" dirty="0" smtClean="0">
                <a:latin typeface="Times New Roman"/>
                <a:cs typeface="Times New Roman"/>
              </a:rPr>
              <a:t>up.”</a:t>
            </a:r>
            <a:endParaRPr lang="en-US" sz="2800" b="1" dirty="0">
              <a:latin typeface="Times New Roman"/>
              <a:cs typeface="Times New Roman"/>
            </a:endParaRPr>
          </a:p>
          <a:p>
            <a:endParaRPr lang="en-US" sz="2800" b="1" u="sng" dirty="0">
              <a:latin typeface="Times New Roman"/>
              <a:cs typeface="Times New Roman"/>
            </a:endParaRPr>
          </a:p>
          <a:p>
            <a:r>
              <a:rPr lang="en-US" sz="2800" b="1" dirty="0" smtClean="0">
                <a:latin typeface="Times New Roman"/>
                <a:cs typeface="Times New Roman"/>
              </a:rPr>
              <a:t>8</a:t>
            </a:r>
            <a:r>
              <a:rPr lang="en-US" sz="2800" b="1" dirty="0">
                <a:latin typeface="Times New Roman"/>
                <a:cs typeface="Times New Roman"/>
              </a:rPr>
              <a:t>. “‘I </a:t>
            </a:r>
            <a:r>
              <a:rPr lang="en-US" sz="2800" b="1" u="sng" dirty="0">
                <a:solidFill>
                  <a:srgbClr val="A8184B"/>
                </a:solidFill>
                <a:latin typeface="Times New Roman"/>
                <a:cs typeface="Times New Roman"/>
              </a:rPr>
              <a:t>flubbed</a:t>
            </a:r>
            <a:r>
              <a:rPr lang="en-US" sz="2800" b="1" dirty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>
                <a:latin typeface="Times New Roman"/>
                <a:cs typeface="Times New Roman"/>
              </a:rPr>
              <a:t>a couple of lines,’ said Via, shaking her </a:t>
            </a:r>
            <a:r>
              <a:rPr lang="en-US" sz="2800" b="1" dirty="0" smtClean="0">
                <a:latin typeface="Times New Roman"/>
                <a:cs typeface="Times New Roman"/>
              </a:rPr>
              <a:t>head.”</a:t>
            </a:r>
            <a:endParaRPr lang="en-US" sz="2800" b="1" dirty="0">
              <a:latin typeface="Times New Roman"/>
              <a:cs typeface="Times New Roman"/>
            </a:endParaRPr>
          </a:p>
          <a:p>
            <a:endParaRPr lang="en-US" sz="2400" b="1" u="sng" baseline="30000" dirty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6200" y="6553200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2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6574795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pic>
        <p:nvPicPr>
          <p:cNvPr id="13" name="Picture 12" descr="136346017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018" y="5355244"/>
            <a:ext cx="1013438" cy="95407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52400" y="152400"/>
            <a:ext cx="8839200" cy="6553200"/>
            <a:chOff x="152400" y="152400"/>
            <a:chExt cx="8839200" cy="6553200"/>
          </a:xfrm>
        </p:grpSpPr>
        <p:sp>
          <p:nvSpPr>
            <p:cNvPr id="14" name="Rectangle 13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rgbClr val="81C4F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81000" y="381000"/>
              <a:ext cx="8382000" cy="6059744"/>
            </a:xfrm>
            <a:prstGeom prst="rect">
              <a:avLst/>
            </a:prstGeom>
            <a:noFill/>
            <a:ln w="1016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57200" y="332656"/>
            <a:ext cx="81534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PART 6: AUGUST</a:t>
            </a:r>
            <a:endParaRPr lang="en-US" sz="6500" b="1" dirty="0">
              <a:solidFill>
                <a:srgbClr val="A8184B"/>
              </a:solidFill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6525344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19902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1293673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herry Cream Soda"/>
                <a:cs typeface="Cherry Cream Soda"/>
              </a:rPr>
              <a:t> </a:t>
            </a:r>
          </a:p>
          <a:p>
            <a:endParaRPr lang="en-US" dirty="0">
              <a:latin typeface="Cherry Cream Sod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1400" y="1467361"/>
            <a:ext cx="8439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/>
            <a:r>
              <a:rPr lang="en-US" sz="30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Trembling </a:t>
            </a:r>
            <a:r>
              <a:rPr lang="en-US" sz="3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– To shake involuntarily</a:t>
            </a:r>
          </a:p>
          <a:p>
            <a:pPr marL="342900"/>
            <a:endParaRPr lang="en-US" sz="3000" b="1" dirty="0" smtClean="0">
              <a:latin typeface="Times New Roman"/>
              <a:cs typeface="Times New Roman"/>
            </a:endParaRPr>
          </a:p>
          <a:p>
            <a:pPr marL="342900"/>
            <a:r>
              <a:rPr lang="en-US" sz="30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Flaky </a:t>
            </a:r>
            <a:r>
              <a:rPr lang="en-US" sz="3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– Undependable, odd, or eccentric </a:t>
            </a:r>
          </a:p>
          <a:p>
            <a:pPr marL="342900"/>
            <a:endParaRPr lang="en-US" sz="3000" b="1" dirty="0">
              <a:latin typeface="Times New Roman"/>
              <a:cs typeface="Times New Roman"/>
            </a:endParaRPr>
          </a:p>
          <a:p>
            <a:pPr marL="342900"/>
            <a:r>
              <a:rPr lang="en-US" sz="30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Ovation </a:t>
            </a:r>
            <a:r>
              <a:rPr lang="en-US" sz="3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– An enthusiastic show of appreciation by an audience, especially with applause</a:t>
            </a:r>
          </a:p>
          <a:p>
            <a:pPr marL="342900"/>
            <a:endParaRPr lang="en-US" sz="3000" b="1" dirty="0">
              <a:latin typeface="Times New Roman"/>
              <a:cs typeface="Times New Roman"/>
            </a:endParaRPr>
          </a:p>
          <a:p>
            <a:pPr marL="342900"/>
            <a:r>
              <a:rPr lang="en-US" sz="30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Flubbed </a:t>
            </a:r>
            <a:r>
              <a:rPr lang="en-US" sz="3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– To mess something up or a thing badly done</a:t>
            </a:r>
            <a:endParaRPr lang="en-US" sz="3000" b="1" dirty="0" smtClean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6200" y="6553200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2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6574795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pic>
        <p:nvPicPr>
          <p:cNvPr id="13" name="Picture 12" descr="136346017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018" y="5355244"/>
            <a:ext cx="1013438" cy="95407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52400" y="152400"/>
            <a:ext cx="8839200" cy="6553200"/>
            <a:chOff x="152400" y="152400"/>
            <a:chExt cx="8839200" cy="6553200"/>
          </a:xfrm>
        </p:grpSpPr>
        <p:sp>
          <p:nvSpPr>
            <p:cNvPr id="14" name="Rectangle 13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rgbClr val="81C4F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81000" y="381000"/>
              <a:ext cx="8382000" cy="6059744"/>
            </a:xfrm>
            <a:prstGeom prst="rect">
              <a:avLst/>
            </a:prstGeom>
            <a:noFill/>
            <a:ln w="1016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57200" y="332656"/>
            <a:ext cx="81534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PART 6: AUGUST</a:t>
            </a:r>
            <a:endParaRPr lang="en-US" sz="6500" b="1" dirty="0">
              <a:solidFill>
                <a:srgbClr val="A8184B"/>
              </a:solidFill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6525344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56741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1293673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herry Cream Soda"/>
                <a:cs typeface="Cherry Cream Soda"/>
              </a:rPr>
              <a:t> </a:t>
            </a:r>
          </a:p>
          <a:p>
            <a:endParaRPr lang="en-US" dirty="0">
              <a:latin typeface="Cherry Cream Sod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7464" y="1561723"/>
            <a:ext cx="8001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Times New Roman"/>
                <a:cs typeface="Times New Roman"/>
              </a:rPr>
              <a:t>1. “</a:t>
            </a:r>
            <a:r>
              <a:rPr lang="en-US" sz="3000" b="1" dirty="0">
                <a:latin typeface="Times New Roman"/>
                <a:cs typeface="Times New Roman"/>
              </a:rPr>
              <a:t>It’s not that she was unstable or anything: just distant.  </a:t>
            </a:r>
            <a:r>
              <a:rPr lang="en-US" sz="3000" b="1" u="sng" dirty="0">
                <a:solidFill>
                  <a:srgbClr val="A8184B"/>
                </a:solidFill>
                <a:latin typeface="Times New Roman"/>
                <a:cs typeface="Times New Roman"/>
              </a:rPr>
              <a:t>Remote</a:t>
            </a:r>
            <a:r>
              <a:rPr lang="en-US" sz="3000" b="1" dirty="0">
                <a:latin typeface="Times New Roman"/>
                <a:cs typeface="Times New Roman"/>
              </a:rPr>
              <a:t>.</a:t>
            </a:r>
            <a:r>
              <a:rPr lang="en-US" sz="3000" b="1" dirty="0" smtClean="0">
                <a:latin typeface="Times New Roman"/>
                <a:cs typeface="Times New Roman"/>
              </a:rPr>
              <a:t>”</a:t>
            </a:r>
            <a:endParaRPr lang="en-US" sz="3000" b="1" u="sng" dirty="0" smtClean="0">
              <a:latin typeface="Times New Roman"/>
              <a:cs typeface="Times New Roman"/>
            </a:endParaRPr>
          </a:p>
          <a:p>
            <a:endParaRPr lang="en-US" sz="3000" b="1" u="sng" dirty="0">
              <a:latin typeface="Times New Roman"/>
              <a:cs typeface="Times New Roman"/>
            </a:endParaRPr>
          </a:p>
          <a:p>
            <a:r>
              <a:rPr lang="en-US" sz="3000" b="1" dirty="0">
                <a:latin typeface="Times New Roman"/>
                <a:cs typeface="Times New Roman"/>
              </a:rPr>
              <a:t>2. “‘It’s just last-minute </a:t>
            </a:r>
            <a:r>
              <a:rPr lang="en-US" sz="30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jitters.</a:t>
            </a:r>
            <a:r>
              <a:rPr lang="en-US" sz="3000" b="1" dirty="0" smtClean="0">
                <a:latin typeface="Times New Roman"/>
                <a:cs typeface="Times New Roman"/>
              </a:rPr>
              <a:t>”  </a:t>
            </a:r>
            <a:endParaRPr lang="en-US" sz="3000" b="1" u="sng" dirty="0" smtClean="0">
              <a:latin typeface="Times New Roman"/>
              <a:cs typeface="Times New Roman"/>
            </a:endParaRPr>
          </a:p>
          <a:p>
            <a:endParaRPr lang="en-US" sz="3000" b="1" u="sng" dirty="0">
              <a:latin typeface="Times New Roman"/>
              <a:cs typeface="Times New Roman"/>
            </a:endParaRPr>
          </a:p>
          <a:p>
            <a:r>
              <a:rPr lang="en-US" sz="3000" b="1" dirty="0">
                <a:latin typeface="Times New Roman"/>
                <a:cs typeface="Times New Roman"/>
              </a:rPr>
              <a:t>3. “Davenport took a deep breath, like he was trying to </a:t>
            </a:r>
            <a:r>
              <a:rPr lang="en-US" sz="3000" b="1" u="sng" dirty="0">
                <a:solidFill>
                  <a:srgbClr val="A8184B"/>
                </a:solidFill>
                <a:latin typeface="Times New Roman"/>
                <a:cs typeface="Times New Roman"/>
              </a:rPr>
              <a:t>restrain</a:t>
            </a:r>
            <a:r>
              <a:rPr lang="en-US" sz="3000" b="1" dirty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3000" b="1" dirty="0" smtClean="0">
                <a:latin typeface="Times New Roman"/>
                <a:cs typeface="Times New Roman"/>
              </a:rPr>
              <a:t>himself.”</a:t>
            </a:r>
            <a:endParaRPr lang="en-US" sz="3000" b="1" u="sng" baseline="30000" dirty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6200" y="6553200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2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6574795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pic>
        <p:nvPicPr>
          <p:cNvPr id="13" name="Picture 12" descr="136346017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018" y="5355244"/>
            <a:ext cx="1013438" cy="95407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52400" y="152400"/>
            <a:ext cx="8839200" cy="6553200"/>
            <a:chOff x="152400" y="152400"/>
            <a:chExt cx="8839200" cy="6553200"/>
          </a:xfrm>
        </p:grpSpPr>
        <p:sp>
          <p:nvSpPr>
            <p:cNvPr id="14" name="Rectangle 13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rgbClr val="81C4F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81000" y="381000"/>
              <a:ext cx="8382000" cy="6059744"/>
            </a:xfrm>
            <a:prstGeom prst="rect">
              <a:avLst/>
            </a:prstGeom>
            <a:noFill/>
            <a:ln w="1016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57200" y="332656"/>
            <a:ext cx="81534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PART 7: MIRANDA</a:t>
            </a:r>
            <a:endParaRPr lang="en-US" sz="6500" b="1" dirty="0">
              <a:solidFill>
                <a:srgbClr val="A8184B"/>
              </a:solidFill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6525344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82711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1293673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herry Cream Soda"/>
                <a:cs typeface="Cherry Cream Soda"/>
              </a:rPr>
              <a:t> </a:t>
            </a:r>
          </a:p>
          <a:p>
            <a:endParaRPr lang="en-US" dirty="0">
              <a:latin typeface="Cherry Cream Sod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1400" y="1467361"/>
            <a:ext cx="8591600" cy="3647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/>
            <a:r>
              <a:rPr lang="en-US" sz="33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Remote </a:t>
            </a:r>
            <a:r>
              <a:rPr lang="en-US" sz="33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– Distant or having little connection or relationship to </a:t>
            </a:r>
          </a:p>
          <a:p>
            <a:pPr marL="342900"/>
            <a:endParaRPr lang="en-US" sz="3300" b="1" dirty="0" smtClean="0">
              <a:latin typeface="Times New Roman"/>
              <a:cs typeface="Times New Roman"/>
            </a:endParaRPr>
          </a:p>
          <a:p>
            <a:pPr marL="342900"/>
            <a:r>
              <a:rPr lang="en-US" sz="33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Jitters </a:t>
            </a:r>
            <a:r>
              <a:rPr lang="en-US" sz="33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– Feelings of extreme nervousness</a:t>
            </a:r>
            <a:endParaRPr lang="en-US" sz="3300" b="1" dirty="0" smtClean="0">
              <a:latin typeface="Times New Roman"/>
              <a:cs typeface="Times New Roman"/>
            </a:endParaRPr>
          </a:p>
          <a:p>
            <a:pPr marL="342900"/>
            <a:endParaRPr lang="en-US" sz="3300" b="1" dirty="0">
              <a:latin typeface="Times New Roman"/>
              <a:cs typeface="Times New Roman"/>
            </a:endParaRPr>
          </a:p>
          <a:p>
            <a:pPr marL="342900"/>
            <a:r>
              <a:rPr lang="en-US" sz="33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Restrain </a:t>
            </a:r>
            <a:r>
              <a:rPr lang="en-US" sz="33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– To prevent from doing something</a:t>
            </a:r>
            <a:r>
              <a:rPr lang="en-US" sz="3300" b="1" dirty="0">
                <a:solidFill>
                  <a:srgbClr val="000000"/>
                </a:solidFill>
                <a:latin typeface="Times New Roman"/>
                <a:cs typeface="Times New Roman"/>
              </a:rPr>
              <a:t>;</a:t>
            </a:r>
            <a:r>
              <a:rPr lang="en-US" sz="33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To keep under control or within limits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96200" y="6553200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2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6574795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pic>
        <p:nvPicPr>
          <p:cNvPr id="13" name="Picture 12" descr="136346017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018" y="5355244"/>
            <a:ext cx="1013438" cy="95407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52400" y="152400"/>
            <a:ext cx="8839200" cy="6553200"/>
            <a:chOff x="152400" y="152400"/>
            <a:chExt cx="8839200" cy="6553200"/>
          </a:xfrm>
        </p:grpSpPr>
        <p:sp>
          <p:nvSpPr>
            <p:cNvPr id="14" name="Rectangle 13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rgbClr val="81C4F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81000" y="381000"/>
              <a:ext cx="8382000" cy="6059744"/>
            </a:xfrm>
            <a:prstGeom prst="rect">
              <a:avLst/>
            </a:prstGeom>
            <a:noFill/>
            <a:ln w="1016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57200" y="332656"/>
            <a:ext cx="81534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PART 7: MIRANDA</a:t>
            </a:r>
            <a:endParaRPr lang="en-US" sz="6500" b="1" dirty="0">
              <a:solidFill>
                <a:srgbClr val="A8184B"/>
              </a:solidFill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6525344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40459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 rot="618940">
            <a:off x="4867760" y="4643435"/>
            <a:ext cx="411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TKAMB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Journals</a:t>
            </a:r>
            <a:endParaRPr lang="en-US" sz="40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4456" y="514707"/>
            <a:ext cx="8382000" cy="1009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5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CONTEXT CLUES</a:t>
            </a:r>
            <a:endParaRPr lang="en-US" sz="6500" b="1" dirty="0">
              <a:solidFill>
                <a:srgbClr val="A8184B"/>
              </a:solidFill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37592" y="1268760"/>
            <a:ext cx="71628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latin typeface="Times New Roman"/>
                <a:cs typeface="Times New Roman"/>
              </a:rPr>
              <a:t>Unlike his quiet and low key family, Brad </a:t>
            </a:r>
            <a:r>
              <a:rPr lang="en-US" sz="4500" b="1" dirty="0" smtClean="0">
                <a:latin typeface="Times New Roman"/>
                <a:cs typeface="Times New Roman"/>
              </a:rPr>
              <a:t>is </a:t>
            </a:r>
            <a:r>
              <a:rPr lang="en-US" sz="45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garrulous</a:t>
            </a:r>
            <a:r>
              <a:rPr lang="en-US" sz="4500" b="1" dirty="0" smtClean="0">
                <a:latin typeface="Times New Roman"/>
                <a:cs typeface="Times New Roman"/>
              </a:rPr>
              <a:t>.</a:t>
            </a:r>
            <a:r>
              <a:rPr lang="en-US" sz="4500" b="1" dirty="0">
                <a:latin typeface="Times New Roman"/>
                <a:cs typeface="Times New Roman"/>
              </a:rPr>
              <a:t>	</a:t>
            </a:r>
            <a:endParaRPr lang="en-US" sz="4500" b="1" dirty="0" smtClean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09600" y="2780928"/>
            <a:ext cx="8066856" cy="3744416"/>
            <a:chOff x="609600" y="2780928"/>
            <a:chExt cx="8066856" cy="3744416"/>
          </a:xfrm>
        </p:grpSpPr>
        <p:sp>
          <p:nvSpPr>
            <p:cNvPr id="10" name="TextBox 9"/>
            <p:cNvSpPr txBox="1"/>
            <p:nvPr/>
          </p:nvSpPr>
          <p:spPr>
            <a:xfrm>
              <a:off x="609600" y="2780928"/>
              <a:ext cx="8066856" cy="2169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700" b="1" dirty="0" smtClean="0">
                  <a:latin typeface="Times New Roman"/>
                  <a:cs typeface="Times New Roman"/>
                </a:rPr>
                <a:t>If you read these words in a sentence, you might be able to determine the meaning based on context clues. In this sentence, </a:t>
              </a:r>
              <a:r>
                <a:rPr lang="en-US" sz="2700" b="1" dirty="0">
                  <a:latin typeface="Times New Roman"/>
                  <a:cs typeface="Times New Roman"/>
                </a:rPr>
                <a:t>the context—the words surrounding the</a:t>
              </a:r>
              <a:r>
                <a:rPr lang="en-US" sz="2700" b="1" dirty="0" smtClean="0">
                  <a:latin typeface="Times New Roman"/>
                  <a:cs typeface="Times New Roman"/>
                </a:rPr>
                <a:t> new vocabulary word</a:t>
              </a:r>
              <a:r>
                <a:rPr lang="en-US" sz="2700" b="1" dirty="0">
                  <a:latin typeface="Times New Roman"/>
                  <a:cs typeface="Times New Roman"/>
                </a:rPr>
                <a:t>—</a:t>
              </a:r>
              <a:r>
                <a:rPr lang="en-US" sz="2700" b="1" dirty="0" smtClean="0">
                  <a:latin typeface="Times New Roman"/>
                  <a:cs typeface="Times New Roman"/>
                </a:rPr>
                <a:t>provide </a:t>
              </a:r>
              <a:r>
                <a:rPr lang="en-US" sz="2700" b="1" dirty="0">
                  <a:latin typeface="Times New Roman"/>
                  <a:cs typeface="Times New Roman"/>
                </a:rPr>
                <a:t>clues to</a:t>
              </a:r>
              <a:r>
                <a:rPr lang="en-US" sz="2700" b="1" dirty="0" smtClean="0">
                  <a:latin typeface="Times New Roman"/>
                  <a:cs typeface="Times New Roman"/>
                </a:rPr>
                <a:t> help you determine garrulous means </a:t>
              </a:r>
              <a:r>
                <a:rPr lang="en-US" sz="2700" b="1" u="sng" dirty="0" smtClean="0">
                  <a:latin typeface="Times New Roman"/>
                  <a:cs typeface="Times New Roman"/>
                </a:rPr>
                <a:t>talkative.</a:t>
              </a:r>
              <a:endParaRPr lang="en-US" sz="2700" b="1" u="sng" dirty="0">
                <a:latin typeface="Times New Roman"/>
                <a:cs typeface="Times New Roman"/>
              </a:endParaRPr>
            </a:p>
          </p:txBody>
        </p:sp>
        <p:pic>
          <p:nvPicPr>
            <p:cNvPr id="15" name="Picture 14" descr="1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" y="4696544"/>
              <a:ext cx="1828800" cy="1828800"/>
            </a:xfrm>
            <a:prstGeom prst="rect">
              <a:avLst/>
            </a:prstGeom>
          </p:spPr>
        </p:pic>
        <p:pic>
          <p:nvPicPr>
            <p:cNvPr id="16" name="Picture 15" descr="1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90800" y="4696544"/>
              <a:ext cx="1828800" cy="1828800"/>
            </a:xfrm>
            <a:prstGeom prst="rect">
              <a:avLst/>
            </a:prstGeom>
          </p:spPr>
        </p:pic>
        <p:pic>
          <p:nvPicPr>
            <p:cNvPr id="17" name="Picture 16" descr="1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0" y="4696544"/>
              <a:ext cx="1828800" cy="1828800"/>
            </a:xfrm>
            <a:prstGeom prst="rect">
              <a:avLst/>
            </a:prstGeom>
          </p:spPr>
        </p:pic>
        <p:pic>
          <p:nvPicPr>
            <p:cNvPr id="19" name="Picture 18" descr="1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53200" y="4696544"/>
              <a:ext cx="1828800" cy="1828800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152400" y="152400"/>
            <a:ext cx="8839200" cy="6553200"/>
            <a:chOff x="152400" y="152400"/>
            <a:chExt cx="8839200" cy="6553200"/>
          </a:xfrm>
        </p:grpSpPr>
        <p:sp>
          <p:nvSpPr>
            <p:cNvPr id="25" name="Rectangle 24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rgbClr val="81C4F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81000" y="381000"/>
              <a:ext cx="8382000" cy="6059744"/>
            </a:xfrm>
            <a:prstGeom prst="rect">
              <a:avLst/>
            </a:prstGeom>
            <a:noFill/>
            <a:ln w="1016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5576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1293673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herry Cream Soda"/>
                <a:cs typeface="Cherry Cream Soda"/>
              </a:rPr>
              <a:t> </a:t>
            </a:r>
          </a:p>
          <a:p>
            <a:endParaRPr lang="en-US" dirty="0">
              <a:latin typeface="Cherry Cream Sod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1544593"/>
            <a:ext cx="8382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Times New Roman"/>
                <a:cs typeface="Times New Roman"/>
              </a:rPr>
              <a:t>4. “‘What?’ said David, who wasn’t too </a:t>
            </a:r>
            <a:r>
              <a:rPr lang="en-US" sz="30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swift.</a:t>
            </a:r>
            <a:r>
              <a:rPr lang="en-US" sz="3000" b="1" dirty="0" smtClean="0">
                <a:latin typeface="Times New Roman"/>
                <a:cs typeface="Times New Roman"/>
              </a:rPr>
              <a:t>”</a:t>
            </a:r>
            <a:endParaRPr lang="en-US" sz="3000" b="1" dirty="0">
              <a:latin typeface="Times New Roman"/>
              <a:cs typeface="Times New Roman"/>
            </a:endParaRPr>
          </a:p>
          <a:p>
            <a:endParaRPr lang="en-US" sz="3000" b="1" dirty="0" smtClean="0">
              <a:latin typeface="Times New Roman"/>
              <a:cs typeface="Times New Roman"/>
            </a:endParaRPr>
          </a:p>
          <a:p>
            <a:r>
              <a:rPr lang="en-US" sz="3000" b="1" dirty="0">
                <a:latin typeface="Times New Roman"/>
                <a:cs typeface="Times New Roman"/>
              </a:rPr>
              <a:t>5. “It was that crazy backstage theater </a:t>
            </a:r>
            <a:r>
              <a:rPr lang="en-US" sz="30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mayhem.</a:t>
            </a:r>
            <a:r>
              <a:rPr lang="en-US" sz="3000" b="1" dirty="0" smtClean="0">
                <a:latin typeface="Times New Roman"/>
                <a:cs typeface="Times New Roman"/>
              </a:rPr>
              <a:t>”</a:t>
            </a:r>
            <a:endParaRPr lang="en-US" sz="3000" b="1" dirty="0">
              <a:latin typeface="Times New Roman"/>
              <a:cs typeface="Times New Roman"/>
            </a:endParaRPr>
          </a:p>
          <a:p>
            <a:endParaRPr lang="en-US" sz="3000" b="1" dirty="0">
              <a:latin typeface="Times New Roman"/>
              <a:cs typeface="Times New Roman"/>
            </a:endParaRPr>
          </a:p>
          <a:p>
            <a:r>
              <a:rPr lang="en-US" sz="3000" b="1" dirty="0">
                <a:latin typeface="Times New Roman"/>
                <a:cs typeface="Times New Roman"/>
              </a:rPr>
              <a:t>6. “Sweaty actors stand </a:t>
            </a:r>
            <a:r>
              <a:rPr lang="en-US" sz="3000" b="1" u="sng" dirty="0">
                <a:solidFill>
                  <a:srgbClr val="A8184B"/>
                </a:solidFill>
                <a:latin typeface="Times New Roman"/>
                <a:cs typeface="Times New Roman"/>
              </a:rPr>
              <a:t>euphoric</a:t>
            </a:r>
            <a:r>
              <a:rPr lang="en-US" sz="3000" b="1" dirty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3000" b="1" dirty="0">
                <a:latin typeface="Times New Roman"/>
                <a:cs typeface="Times New Roman"/>
              </a:rPr>
              <a:t>while people come worship them for a few </a:t>
            </a:r>
            <a:r>
              <a:rPr lang="en-US" sz="3000" b="1" dirty="0" smtClean="0">
                <a:latin typeface="Times New Roman"/>
                <a:cs typeface="Times New Roman"/>
              </a:rPr>
              <a:t>seconds.” </a:t>
            </a:r>
            <a:endParaRPr lang="en-US" sz="3000" b="1" dirty="0">
              <a:latin typeface="Times New Roman"/>
              <a:cs typeface="Times New Roman"/>
            </a:endParaRPr>
          </a:p>
          <a:p>
            <a:endParaRPr lang="en-US" sz="2400" b="1" u="sng" baseline="30000" dirty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6200" y="6553200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2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6574795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pic>
        <p:nvPicPr>
          <p:cNvPr id="13" name="Picture 12" descr="136346017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018" y="5355244"/>
            <a:ext cx="1013438" cy="95407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52400" y="152400"/>
            <a:ext cx="8839200" cy="6553200"/>
            <a:chOff x="152400" y="152400"/>
            <a:chExt cx="8839200" cy="6553200"/>
          </a:xfrm>
        </p:grpSpPr>
        <p:sp>
          <p:nvSpPr>
            <p:cNvPr id="14" name="Rectangle 13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rgbClr val="81C4F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81000" y="381000"/>
              <a:ext cx="8382000" cy="6059744"/>
            </a:xfrm>
            <a:prstGeom prst="rect">
              <a:avLst/>
            </a:prstGeom>
            <a:noFill/>
            <a:ln w="1016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57200" y="332656"/>
            <a:ext cx="81534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PART 7: MIRANDA</a:t>
            </a:r>
            <a:endParaRPr lang="en-US" sz="6500" b="1" dirty="0">
              <a:solidFill>
                <a:srgbClr val="A8184B"/>
              </a:solidFill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6525344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415824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1293673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herry Cream Soda"/>
                <a:cs typeface="Cherry Cream Soda"/>
              </a:rPr>
              <a:t> </a:t>
            </a:r>
          </a:p>
          <a:p>
            <a:endParaRPr lang="en-US" dirty="0">
              <a:latin typeface="Cherry Cream Sod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1400" y="1510620"/>
            <a:ext cx="8591600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/>
            <a:r>
              <a:rPr lang="en-US" sz="35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Swift </a:t>
            </a:r>
            <a:r>
              <a:rPr lang="en-US" sz="35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– Moving or capable of moving at a quick speed</a:t>
            </a:r>
            <a:endParaRPr lang="en-US" sz="3500" b="1" dirty="0" smtClean="0">
              <a:latin typeface="Times New Roman"/>
              <a:cs typeface="Times New Roman"/>
            </a:endParaRPr>
          </a:p>
          <a:p>
            <a:pPr marL="342900"/>
            <a:endParaRPr lang="en-US" sz="3500" b="1" dirty="0" smtClean="0">
              <a:latin typeface="Times New Roman"/>
              <a:cs typeface="Times New Roman"/>
            </a:endParaRPr>
          </a:p>
          <a:p>
            <a:pPr marL="342900"/>
            <a:r>
              <a:rPr lang="en-US" sz="35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Mayhem </a:t>
            </a:r>
            <a:r>
              <a:rPr lang="en-US" sz="35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– Disorderly and chaotic</a:t>
            </a:r>
          </a:p>
          <a:p>
            <a:pPr marL="342900"/>
            <a:endParaRPr lang="en-US" sz="3500" b="1" dirty="0">
              <a:latin typeface="Times New Roman"/>
              <a:cs typeface="Times New Roman"/>
            </a:endParaRPr>
          </a:p>
          <a:p>
            <a:pPr marL="342900"/>
            <a:r>
              <a:rPr lang="en-US" sz="35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Euphoric </a:t>
            </a:r>
            <a:r>
              <a:rPr lang="en-US" sz="35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– A feeling of intense excitement and happiness</a:t>
            </a:r>
            <a:endParaRPr lang="en-US" sz="3500" b="1" dirty="0" smtClean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6200" y="6553200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2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6574795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pic>
        <p:nvPicPr>
          <p:cNvPr id="13" name="Picture 12" descr="136346017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018" y="5355244"/>
            <a:ext cx="1013438" cy="95407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52400" y="152400"/>
            <a:ext cx="8839200" cy="6553200"/>
            <a:chOff x="152400" y="152400"/>
            <a:chExt cx="8839200" cy="6553200"/>
          </a:xfrm>
        </p:grpSpPr>
        <p:sp>
          <p:nvSpPr>
            <p:cNvPr id="14" name="Rectangle 13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rgbClr val="81C4F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81000" y="381000"/>
              <a:ext cx="8382000" cy="6059744"/>
            </a:xfrm>
            <a:prstGeom prst="rect">
              <a:avLst/>
            </a:prstGeom>
            <a:noFill/>
            <a:ln w="1016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57200" y="332656"/>
            <a:ext cx="81534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PART 7: MIRANDA</a:t>
            </a:r>
            <a:endParaRPr lang="en-US" sz="6500" b="1" dirty="0">
              <a:solidFill>
                <a:srgbClr val="A8184B"/>
              </a:solidFill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6525344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9480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1293673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herry Cream Soda"/>
                <a:cs typeface="Cherry Cream Soda"/>
              </a:rPr>
              <a:t> </a:t>
            </a:r>
          </a:p>
          <a:p>
            <a:endParaRPr lang="en-US" dirty="0">
              <a:latin typeface="Cherry Cream Sod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467361"/>
            <a:ext cx="8382000" cy="441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600" b="1" dirty="0" smtClean="0">
                <a:latin typeface="Times New Roman"/>
                <a:cs typeface="Times New Roman"/>
              </a:rPr>
              <a:t>1. “</a:t>
            </a:r>
            <a:r>
              <a:rPr lang="en-US" sz="2600" b="1" dirty="0">
                <a:latin typeface="Times New Roman"/>
                <a:cs typeface="Times New Roman"/>
              </a:rPr>
              <a:t>She would have read there a different </a:t>
            </a:r>
            <a:r>
              <a:rPr lang="en-US" sz="26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incantation.</a:t>
            </a:r>
            <a:r>
              <a:rPr lang="en-US" sz="2600" b="1" dirty="0" smtClean="0">
                <a:latin typeface="Times New Roman"/>
                <a:cs typeface="Times New Roman"/>
              </a:rPr>
              <a:t>” </a:t>
            </a:r>
          </a:p>
          <a:p>
            <a:pPr>
              <a:lnSpc>
                <a:spcPct val="130000"/>
              </a:lnSpc>
            </a:pPr>
            <a:endParaRPr lang="en-US" sz="2600" b="1" dirty="0">
              <a:latin typeface="Times New Roman"/>
              <a:cs typeface="Times New Roman"/>
            </a:endParaRPr>
          </a:p>
          <a:p>
            <a:pPr>
              <a:lnSpc>
                <a:spcPct val="130000"/>
              </a:lnSpc>
            </a:pPr>
            <a:r>
              <a:rPr lang="en-US" sz="2600" b="1" dirty="0" smtClean="0">
                <a:latin typeface="Times New Roman"/>
                <a:cs typeface="Times New Roman"/>
              </a:rPr>
              <a:t>2. “</a:t>
            </a:r>
            <a:r>
              <a:rPr lang="en-US" sz="2600" b="1" dirty="0">
                <a:latin typeface="Times New Roman"/>
                <a:cs typeface="Times New Roman"/>
              </a:rPr>
              <a:t>‘Amos, you </a:t>
            </a:r>
            <a:r>
              <a:rPr lang="en-US" sz="2600" b="1" u="sng" dirty="0">
                <a:solidFill>
                  <a:srgbClr val="A8184B"/>
                </a:solidFill>
                <a:latin typeface="Times New Roman"/>
                <a:cs typeface="Times New Roman"/>
              </a:rPr>
              <a:t>schmuck</a:t>
            </a:r>
            <a:r>
              <a:rPr lang="en-US" sz="2600" b="1" dirty="0">
                <a:latin typeface="Times New Roman"/>
                <a:cs typeface="Times New Roman"/>
              </a:rPr>
              <a:t>, he’s ten times bigger than </a:t>
            </a:r>
            <a:r>
              <a:rPr lang="en-US" sz="2600" b="1" dirty="0" smtClean="0">
                <a:latin typeface="Times New Roman"/>
                <a:cs typeface="Times New Roman"/>
              </a:rPr>
              <a:t>you.’”</a:t>
            </a:r>
            <a:endParaRPr lang="en-US" sz="2600" b="1" dirty="0">
              <a:latin typeface="Times New Roman"/>
              <a:cs typeface="Times New Roman"/>
            </a:endParaRPr>
          </a:p>
          <a:p>
            <a:pPr>
              <a:lnSpc>
                <a:spcPct val="130000"/>
              </a:lnSpc>
            </a:pPr>
            <a:endParaRPr lang="en-US" sz="2600" b="1" dirty="0" smtClean="0">
              <a:latin typeface="Times New Roman"/>
              <a:cs typeface="Times New Roman"/>
            </a:endParaRPr>
          </a:p>
          <a:p>
            <a:pPr>
              <a:lnSpc>
                <a:spcPct val="130000"/>
              </a:lnSpc>
            </a:pPr>
            <a:r>
              <a:rPr lang="en-US" sz="2600" b="1" dirty="0" smtClean="0">
                <a:latin typeface="Times New Roman"/>
                <a:cs typeface="Times New Roman"/>
              </a:rPr>
              <a:t>3</a:t>
            </a:r>
            <a:r>
              <a:rPr lang="en-US" sz="2600" b="1" dirty="0">
                <a:latin typeface="Times New Roman"/>
                <a:cs typeface="Times New Roman"/>
              </a:rPr>
              <a:t>. “There were lots of kids </a:t>
            </a:r>
            <a:r>
              <a:rPr lang="en-US" sz="2600" b="1" u="sng" dirty="0">
                <a:solidFill>
                  <a:srgbClr val="A8184B"/>
                </a:solidFill>
                <a:latin typeface="Times New Roman"/>
                <a:cs typeface="Times New Roman"/>
              </a:rPr>
              <a:t>milling</a:t>
            </a:r>
            <a:r>
              <a:rPr lang="en-US" sz="2600" b="1" dirty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2600" b="1" dirty="0">
                <a:latin typeface="Times New Roman"/>
                <a:cs typeface="Times New Roman"/>
              </a:rPr>
              <a:t>around in this </a:t>
            </a:r>
            <a:r>
              <a:rPr lang="en-US" sz="2600" b="1" dirty="0" smtClean="0">
                <a:latin typeface="Times New Roman"/>
                <a:cs typeface="Times New Roman"/>
              </a:rPr>
              <a:t>area.”</a:t>
            </a:r>
            <a:endParaRPr lang="en-US" sz="2600" b="1" dirty="0">
              <a:latin typeface="Times New Roman"/>
              <a:cs typeface="Times New Roman"/>
            </a:endParaRPr>
          </a:p>
          <a:p>
            <a:pPr>
              <a:lnSpc>
                <a:spcPct val="130000"/>
              </a:lnSpc>
            </a:pPr>
            <a:endParaRPr lang="en-US" sz="2600" b="1" dirty="0" smtClean="0">
              <a:latin typeface="Times New Roman"/>
              <a:cs typeface="Times New Roman"/>
            </a:endParaRPr>
          </a:p>
          <a:p>
            <a:pPr>
              <a:lnSpc>
                <a:spcPct val="130000"/>
              </a:lnSpc>
            </a:pPr>
            <a:r>
              <a:rPr lang="en-US" sz="2600" b="1" dirty="0" smtClean="0">
                <a:latin typeface="Times New Roman"/>
                <a:cs typeface="Times New Roman"/>
              </a:rPr>
              <a:t>4</a:t>
            </a:r>
            <a:r>
              <a:rPr lang="en-US" sz="2600" b="1" dirty="0">
                <a:latin typeface="Times New Roman"/>
                <a:cs typeface="Times New Roman"/>
              </a:rPr>
              <a:t>. “‘Okay, jerks. Morons. </a:t>
            </a:r>
            <a:r>
              <a:rPr lang="en-US" sz="2600" b="1" u="sng" dirty="0">
                <a:solidFill>
                  <a:srgbClr val="A8184B"/>
                </a:solidFill>
                <a:latin typeface="Times New Roman"/>
                <a:cs typeface="Times New Roman"/>
              </a:rPr>
              <a:t>Imbeciles</a:t>
            </a:r>
            <a:r>
              <a:rPr lang="en-US" sz="2600" b="1" dirty="0">
                <a:latin typeface="Times New Roman"/>
                <a:cs typeface="Times New Roman"/>
              </a:rPr>
              <a:t>,’ she </a:t>
            </a:r>
            <a:r>
              <a:rPr lang="en-US" sz="2600" b="1" dirty="0" smtClean="0">
                <a:latin typeface="Times New Roman"/>
                <a:cs typeface="Times New Roman"/>
              </a:rPr>
              <a:t>said.”</a:t>
            </a:r>
            <a:endParaRPr lang="en-US" sz="2600" b="1" dirty="0">
              <a:latin typeface="Times New Roman"/>
              <a:cs typeface="Times New Roman"/>
            </a:endParaRPr>
          </a:p>
          <a:p>
            <a:endParaRPr lang="en-US" sz="2800" b="1" dirty="0">
              <a:latin typeface="Times New Roman"/>
              <a:cs typeface="Times New Roman"/>
            </a:endParaRPr>
          </a:p>
          <a:p>
            <a:endParaRPr lang="en-US" sz="2400" b="1" u="sng" baseline="30000" dirty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6200" y="6553200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2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6574795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pic>
        <p:nvPicPr>
          <p:cNvPr id="13" name="Picture 12" descr="136346017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018" y="5355244"/>
            <a:ext cx="1013438" cy="95407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52400" y="152400"/>
            <a:ext cx="8839200" cy="6553200"/>
            <a:chOff x="152400" y="152400"/>
            <a:chExt cx="8839200" cy="6553200"/>
          </a:xfrm>
        </p:grpSpPr>
        <p:sp>
          <p:nvSpPr>
            <p:cNvPr id="14" name="Rectangle 13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rgbClr val="81C4F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81000" y="381000"/>
              <a:ext cx="8382000" cy="6059744"/>
            </a:xfrm>
            <a:prstGeom prst="rect">
              <a:avLst/>
            </a:prstGeom>
            <a:noFill/>
            <a:ln w="1016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57200" y="332656"/>
            <a:ext cx="81534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PART 8: AUGUST</a:t>
            </a:r>
            <a:endParaRPr lang="en-US" sz="6500" b="1" dirty="0">
              <a:solidFill>
                <a:srgbClr val="A8184B"/>
              </a:solidFill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6525344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13894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1293673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herry Cream Soda"/>
                <a:cs typeface="Cherry Cream Soda"/>
              </a:rPr>
              <a:t> </a:t>
            </a:r>
          </a:p>
          <a:p>
            <a:endParaRPr lang="en-US" dirty="0">
              <a:latin typeface="Cherry Cream Sod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1400" y="1467361"/>
            <a:ext cx="850505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/>
            <a:r>
              <a:rPr lang="en-US" sz="33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Incantation</a:t>
            </a:r>
            <a:r>
              <a:rPr lang="en-US" sz="33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33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– A series of words said as a magic spell or charm</a:t>
            </a:r>
            <a:endParaRPr lang="en-US" sz="3300" b="1" dirty="0" smtClean="0">
              <a:latin typeface="Times New Roman"/>
              <a:cs typeface="Times New Roman"/>
            </a:endParaRPr>
          </a:p>
          <a:p>
            <a:pPr marL="342900"/>
            <a:endParaRPr lang="en-US" sz="3300" b="1" dirty="0" smtClean="0">
              <a:latin typeface="Times New Roman"/>
              <a:cs typeface="Times New Roman"/>
            </a:endParaRPr>
          </a:p>
          <a:p>
            <a:pPr marL="342900"/>
            <a:r>
              <a:rPr lang="en-US" sz="33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Schmuck</a:t>
            </a:r>
            <a:r>
              <a:rPr lang="en-US" sz="33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33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– A foolish person</a:t>
            </a:r>
          </a:p>
          <a:p>
            <a:pPr marL="342900"/>
            <a:endParaRPr lang="en-US" sz="3300" b="1" dirty="0">
              <a:latin typeface="Times New Roman"/>
              <a:cs typeface="Times New Roman"/>
            </a:endParaRPr>
          </a:p>
          <a:p>
            <a:pPr marL="342900"/>
            <a:r>
              <a:rPr lang="en-US" sz="33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Milling</a:t>
            </a:r>
            <a:r>
              <a:rPr lang="en-US" sz="33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33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– To move around aimlessly in a group of people</a:t>
            </a:r>
            <a:endParaRPr lang="en-US" sz="3300" b="1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342900"/>
            <a:endParaRPr lang="en-US" sz="3300" b="1" dirty="0">
              <a:latin typeface="Times New Roman"/>
              <a:cs typeface="Times New Roman"/>
            </a:endParaRPr>
          </a:p>
          <a:p>
            <a:pPr marL="342900"/>
            <a:r>
              <a:rPr lang="en-US" sz="33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Imbeciles</a:t>
            </a:r>
            <a:r>
              <a:rPr lang="en-US" sz="33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33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– A stupid person </a:t>
            </a:r>
            <a:endParaRPr lang="en-US" sz="3300" b="1" dirty="0">
              <a:latin typeface="Times New Roman"/>
              <a:cs typeface="Times New Roman"/>
            </a:endParaRPr>
          </a:p>
          <a:p>
            <a:pPr marL="342900"/>
            <a:endParaRPr lang="en-US" sz="2300" b="1" dirty="0" smtClean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6200" y="6553200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2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6574795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pic>
        <p:nvPicPr>
          <p:cNvPr id="13" name="Picture 12" descr="136346017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018" y="5355244"/>
            <a:ext cx="1013438" cy="95407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52400" y="152400"/>
            <a:ext cx="8839200" cy="6553200"/>
            <a:chOff x="152400" y="152400"/>
            <a:chExt cx="8839200" cy="6553200"/>
          </a:xfrm>
        </p:grpSpPr>
        <p:sp>
          <p:nvSpPr>
            <p:cNvPr id="14" name="Rectangle 13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rgbClr val="81C4F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81000" y="381000"/>
              <a:ext cx="8382000" cy="6059744"/>
            </a:xfrm>
            <a:prstGeom prst="rect">
              <a:avLst/>
            </a:prstGeom>
            <a:noFill/>
            <a:ln w="1016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57200" y="332656"/>
            <a:ext cx="81534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PART 8: AUGUST</a:t>
            </a:r>
            <a:endParaRPr lang="en-US" sz="6500" b="1" dirty="0">
              <a:solidFill>
                <a:srgbClr val="A8184B"/>
              </a:solidFill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6525344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59571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9600" y="1467361"/>
            <a:ext cx="8153400" cy="4647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/>
                <a:cs typeface="Times New Roman"/>
              </a:rPr>
              <a:t>5. “There was a big shift in the way things were…A </a:t>
            </a:r>
            <a:r>
              <a:rPr lang="en-US" sz="2800" b="1" u="sng" dirty="0">
                <a:solidFill>
                  <a:srgbClr val="A8184B"/>
                </a:solidFill>
                <a:latin typeface="Times New Roman"/>
                <a:cs typeface="Times New Roman"/>
              </a:rPr>
              <a:t>seismic</a:t>
            </a:r>
            <a:r>
              <a:rPr lang="en-US" sz="2800" b="1" dirty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smtClean="0">
                <a:latin typeface="Times New Roman"/>
                <a:cs typeface="Times New Roman"/>
              </a:rPr>
              <a:t>shift.”</a:t>
            </a:r>
          </a:p>
          <a:p>
            <a:endParaRPr lang="en-US" sz="2800" b="1" dirty="0">
              <a:latin typeface="Times New Roman"/>
              <a:cs typeface="Times New Roman"/>
            </a:endParaRPr>
          </a:p>
          <a:p>
            <a:r>
              <a:rPr lang="en-US" sz="2800" b="1" dirty="0">
                <a:latin typeface="Times New Roman"/>
                <a:cs typeface="Times New Roman"/>
              </a:rPr>
              <a:t>6. “‘Look at you looking so grown-up and </a:t>
            </a:r>
            <a:r>
              <a:rPr lang="en-US" sz="28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spiffy.</a:t>
            </a:r>
            <a:r>
              <a:rPr lang="en-US" sz="2800" b="1" dirty="0" smtClean="0">
                <a:latin typeface="Times New Roman"/>
                <a:cs typeface="Times New Roman"/>
              </a:rPr>
              <a:t>”</a:t>
            </a:r>
          </a:p>
          <a:p>
            <a:endParaRPr lang="en-US" sz="2800" b="1" dirty="0">
              <a:latin typeface="Times New Roman"/>
              <a:cs typeface="Times New Roman"/>
            </a:endParaRPr>
          </a:p>
          <a:p>
            <a:r>
              <a:rPr lang="en-US" sz="2800" b="1" dirty="0">
                <a:latin typeface="Times New Roman"/>
                <a:cs typeface="Times New Roman"/>
              </a:rPr>
              <a:t>7. “It’s not like measuring how much you’ve grown in a year.  It’s not exactly </a:t>
            </a:r>
            <a:r>
              <a:rPr lang="en-US" sz="28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quantifiable.</a:t>
            </a:r>
            <a:r>
              <a:rPr lang="en-US" sz="2800" b="1" dirty="0" smtClean="0">
                <a:latin typeface="Times New Roman"/>
                <a:cs typeface="Times New Roman"/>
              </a:rPr>
              <a:t>” </a:t>
            </a:r>
          </a:p>
          <a:p>
            <a:endParaRPr lang="en-US" sz="2800" b="1" dirty="0">
              <a:latin typeface="Times New Roman"/>
              <a:cs typeface="Times New Roman"/>
            </a:endParaRPr>
          </a:p>
          <a:p>
            <a:r>
              <a:rPr lang="en-US" sz="2800" b="1" dirty="0">
                <a:latin typeface="Times New Roman"/>
                <a:cs typeface="Times New Roman"/>
              </a:rPr>
              <a:t>8. “I know I’m kind of infamous for my…um…</a:t>
            </a:r>
            <a:r>
              <a:rPr lang="en-US" sz="2800" b="1" u="sng" dirty="0">
                <a:solidFill>
                  <a:srgbClr val="A8184B"/>
                </a:solidFill>
                <a:latin typeface="Times New Roman"/>
                <a:cs typeface="Times New Roman"/>
              </a:rPr>
              <a:t>verbosity</a:t>
            </a:r>
            <a:r>
              <a:rPr lang="en-US" sz="2800" b="1" dirty="0">
                <a:latin typeface="Times New Roman"/>
                <a:cs typeface="Times New Roman"/>
              </a:rPr>
              <a:t>…</a:t>
            </a:r>
            <a:r>
              <a:rPr lang="en-US" sz="2800" b="1" dirty="0" smtClean="0">
                <a:latin typeface="Times New Roman"/>
                <a:cs typeface="Times New Roman"/>
              </a:rPr>
              <a:t>” </a:t>
            </a:r>
            <a:endParaRPr lang="en-US" sz="2800" b="1" dirty="0">
              <a:latin typeface="Times New Roman"/>
              <a:cs typeface="Times New Roman"/>
            </a:endParaRPr>
          </a:p>
          <a:p>
            <a:endParaRPr lang="en-US" sz="2400" b="1" u="sng" baseline="30000" dirty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6200" y="6553200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2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6574795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pic>
        <p:nvPicPr>
          <p:cNvPr id="13" name="Picture 12" descr="136346017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018" y="5355244"/>
            <a:ext cx="1013438" cy="95407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52400" y="152400"/>
            <a:ext cx="8839200" cy="6553200"/>
            <a:chOff x="152400" y="152400"/>
            <a:chExt cx="8839200" cy="6553200"/>
          </a:xfrm>
        </p:grpSpPr>
        <p:sp>
          <p:nvSpPr>
            <p:cNvPr id="14" name="Rectangle 13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rgbClr val="81C4F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81000" y="381000"/>
              <a:ext cx="8382000" cy="6059744"/>
            </a:xfrm>
            <a:prstGeom prst="rect">
              <a:avLst/>
            </a:prstGeom>
            <a:noFill/>
            <a:ln w="1016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57200" y="332656"/>
            <a:ext cx="81534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PART 8: AUGUST</a:t>
            </a:r>
            <a:endParaRPr lang="en-US" sz="6500" b="1" dirty="0">
              <a:solidFill>
                <a:srgbClr val="A8184B"/>
              </a:solidFill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6525344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50074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1400" y="1467361"/>
            <a:ext cx="84392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/>
            <a:r>
              <a:rPr lang="en-US" sz="29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Seismic</a:t>
            </a:r>
            <a:r>
              <a:rPr lang="en-US" sz="29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29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– An enormous effect (like an earthquake)</a:t>
            </a:r>
            <a:endParaRPr lang="en-US" sz="2900" b="1" dirty="0" smtClean="0">
              <a:latin typeface="Times New Roman"/>
              <a:cs typeface="Times New Roman"/>
            </a:endParaRPr>
          </a:p>
          <a:p>
            <a:pPr marL="342900"/>
            <a:endParaRPr lang="en-US" sz="2900" b="1" dirty="0" smtClean="0">
              <a:latin typeface="Times New Roman"/>
              <a:cs typeface="Times New Roman"/>
            </a:endParaRPr>
          </a:p>
          <a:p>
            <a:pPr marL="342900"/>
            <a:r>
              <a:rPr lang="en-US" sz="29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Spiffy</a:t>
            </a:r>
            <a:r>
              <a:rPr lang="en-US" sz="29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29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– Smart looking in appearance</a:t>
            </a:r>
          </a:p>
          <a:p>
            <a:pPr marL="342900"/>
            <a:endParaRPr lang="en-US" sz="2900" b="1" dirty="0">
              <a:latin typeface="Times New Roman"/>
              <a:cs typeface="Times New Roman"/>
            </a:endParaRPr>
          </a:p>
          <a:p>
            <a:pPr marL="342900"/>
            <a:r>
              <a:rPr lang="en-US" sz="29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Quantifiable</a:t>
            </a:r>
            <a:r>
              <a:rPr lang="en-US" sz="29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29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– able to count or express the quantity of (amount of something)</a:t>
            </a:r>
            <a:endParaRPr lang="en-US" sz="2900" b="1" dirty="0">
              <a:latin typeface="Times New Roman"/>
              <a:cs typeface="Times New Roman"/>
            </a:endParaRPr>
          </a:p>
          <a:p>
            <a:pPr marL="342900"/>
            <a:endParaRPr lang="en-US" sz="2900" b="1" u="sng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342900"/>
            <a:r>
              <a:rPr lang="en-US" sz="29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Verbosity</a:t>
            </a:r>
            <a:r>
              <a:rPr lang="en-US" sz="29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29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– The quality of using more words than needed; wordiness</a:t>
            </a:r>
            <a:endParaRPr lang="en-US" sz="2900" b="1" dirty="0">
              <a:latin typeface="Times New Roman"/>
              <a:cs typeface="Times New Roman"/>
            </a:endParaRPr>
          </a:p>
          <a:p>
            <a:pPr marL="342900"/>
            <a:endParaRPr lang="en-US" sz="2300" b="1" dirty="0" smtClean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6200" y="6553200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2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6574795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pic>
        <p:nvPicPr>
          <p:cNvPr id="13" name="Picture 12" descr="136346017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018" y="5355244"/>
            <a:ext cx="1013438" cy="95407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52400" y="152400"/>
            <a:ext cx="8839200" cy="6553200"/>
            <a:chOff x="152400" y="152400"/>
            <a:chExt cx="8839200" cy="6553200"/>
          </a:xfrm>
        </p:grpSpPr>
        <p:sp>
          <p:nvSpPr>
            <p:cNvPr id="14" name="Rectangle 13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rgbClr val="81C4F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81000" y="381000"/>
              <a:ext cx="8382000" cy="6059744"/>
            </a:xfrm>
            <a:prstGeom prst="rect">
              <a:avLst/>
            </a:prstGeom>
            <a:noFill/>
            <a:ln w="1016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57200" y="332656"/>
            <a:ext cx="81534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PART 8: AUGUST</a:t>
            </a:r>
            <a:endParaRPr lang="en-US" sz="6500" b="1" dirty="0">
              <a:solidFill>
                <a:srgbClr val="A8184B"/>
              </a:solidFill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6525344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19172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3404" tIns="31702" rIns="63404" bIns="31702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0509" y="363682"/>
            <a:ext cx="8296507" cy="6182591"/>
          </a:xfrm>
          <a:prstGeom prst="rect">
            <a:avLst/>
          </a:prstGeom>
          <a:solidFill>
            <a:schemeClr val="bg1"/>
          </a:solidFill>
          <a:ln w="190500">
            <a:solidFill>
              <a:srgbClr val="F3C15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3404" tIns="31702" rIns="63404" bIns="31702"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6574796"/>
            <a:ext cx="1219200" cy="261610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0061" y="581411"/>
            <a:ext cx="8229600" cy="2554533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en-US" sz="2000" b="1" dirty="0">
                <a:latin typeface="Times"/>
                <a:cs typeface="Times"/>
              </a:rPr>
              <a:t>The original purchaser of this document is granted permission to copy for teaching purposes only. If you are NOT the original purchaser, </a:t>
            </a:r>
          </a:p>
          <a:p>
            <a:pPr algn="ctr"/>
            <a:r>
              <a:rPr lang="en-US" sz="2000" b="1" dirty="0">
                <a:latin typeface="Times"/>
                <a:cs typeface="Times"/>
              </a:rPr>
              <a:t>please download the item from my store before making any copies.  Redistributing, editing, selling, or posting this item or any part </a:t>
            </a:r>
          </a:p>
          <a:p>
            <a:pPr algn="ctr"/>
            <a:r>
              <a:rPr lang="en-US" sz="2000" b="1" dirty="0">
                <a:latin typeface="Times"/>
                <a:cs typeface="Times"/>
              </a:rPr>
              <a:t>thereof on the Internet are strictly prohibited without first gaining permission from the author. Violations are subject to the penalties of </a:t>
            </a:r>
          </a:p>
          <a:p>
            <a:pPr algn="ctr"/>
            <a:r>
              <a:rPr lang="en-US" sz="2000" b="1" dirty="0">
                <a:latin typeface="Times"/>
                <a:cs typeface="Times"/>
              </a:rPr>
              <a:t>the Digital Millennium Copyright Act. Please contact me at </a:t>
            </a:r>
            <a:r>
              <a:rPr lang="en-US" sz="2000" b="1" u="sng" dirty="0">
                <a:latin typeface="Times"/>
                <a:cs typeface="Times"/>
                <a:hlinkClick r:id="rId3"/>
              </a:rPr>
              <a:t>prestoplans@gmail.com</a:t>
            </a:r>
            <a:r>
              <a:rPr lang="en-US" sz="2000" b="1" u="sng" dirty="0">
                <a:latin typeface="Times"/>
                <a:cs typeface="Times"/>
              </a:rPr>
              <a:t> </a:t>
            </a:r>
            <a:r>
              <a:rPr lang="en-US" sz="2000" b="1" dirty="0">
                <a:latin typeface="Times"/>
                <a:cs typeface="Times"/>
              </a:rPr>
              <a:t> if you wish you be granted special permission </a:t>
            </a:r>
          </a:p>
        </p:txBody>
      </p:sp>
      <p:pic>
        <p:nvPicPr>
          <p:cNvPr id="12" name="Picture 11" descr="logo2.fw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3800" y="3276600"/>
            <a:ext cx="2362200" cy="224697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43444" y="5502296"/>
            <a:ext cx="8167157" cy="1508105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en-US" sz="2400" dirty="0">
                <a:latin typeface="Times"/>
                <a:cs typeface="Times"/>
              </a:rPr>
              <a:t>You can visit my store at </a:t>
            </a:r>
          </a:p>
          <a:p>
            <a:pPr algn="ctr"/>
            <a:r>
              <a:rPr lang="en-US" sz="2000" dirty="0">
                <a:latin typeface="Times"/>
                <a:cs typeface="Times"/>
                <a:hlinkClick r:id="rId4"/>
              </a:rPr>
              <a:t>http://www.teacherspayteachers.com/Store/Presto-Plans</a:t>
            </a:r>
            <a:endParaRPr lang="en-US" sz="2000" dirty="0">
              <a:latin typeface="Times"/>
              <a:cs typeface="Times"/>
            </a:endParaRPr>
          </a:p>
          <a:p>
            <a:pPr algn="ctr"/>
            <a:endParaRPr lang="en-US" sz="2400" dirty="0">
              <a:latin typeface="Cherry Cream Soda"/>
              <a:cs typeface="Cherry Cream Soda"/>
            </a:endParaRPr>
          </a:p>
          <a:p>
            <a:pPr algn="ctr"/>
            <a:r>
              <a:rPr lang="en-US" sz="2400" dirty="0">
                <a:latin typeface="Cherry Cream Soda"/>
                <a:cs typeface="Cherry Cream Sod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5142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 rot="618940">
            <a:off x="4867760" y="4643435"/>
            <a:ext cx="411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TKAMB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Journals</a:t>
            </a:r>
            <a:endParaRPr lang="en-US" sz="40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1880" y="514707"/>
            <a:ext cx="8610600" cy="755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7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TYPES OF CONTEXT CLUES</a:t>
            </a:r>
            <a:endParaRPr lang="en-US" sz="4700" b="1" dirty="0">
              <a:solidFill>
                <a:srgbClr val="A8184B"/>
              </a:solidFill>
              <a:latin typeface="Times New Roman"/>
              <a:cs typeface="Times New Roman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09600" y="1126485"/>
            <a:ext cx="8001000" cy="1517978"/>
            <a:chOff x="609600" y="1126485"/>
            <a:chExt cx="8001000" cy="1517978"/>
          </a:xfrm>
        </p:grpSpPr>
        <p:sp>
          <p:nvSpPr>
            <p:cNvPr id="20" name="TextBox 19"/>
            <p:cNvSpPr txBox="1"/>
            <p:nvPr/>
          </p:nvSpPr>
          <p:spPr>
            <a:xfrm>
              <a:off x="609600" y="1628800"/>
              <a:ext cx="8001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 smtClean="0">
                  <a:latin typeface="Times New Roman"/>
                  <a:cs typeface="Times New Roman"/>
                </a:rPr>
                <a:t>An author may give you examples to help you understand the meaning of an unknown word.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981200" y="1126485"/>
              <a:ext cx="4876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latin typeface="Times New Roman"/>
                  <a:cs typeface="Times New Roman"/>
                </a:rPr>
                <a:t>1. Using Examples</a:t>
              </a:r>
              <a:endParaRPr lang="en-US" sz="3600" b="1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47464" y="2765246"/>
            <a:ext cx="8001000" cy="4048130"/>
            <a:chOff x="747464" y="2765246"/>
            <a:chExt cx="8001000" cy="4048130"/>
          </a:xfrm>
        </p:grpSpPr>
        <p:pic>
          <p:nvPicPr>
            <p:cNvPr id="22" name="Picture 21" descr="1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19400" y="4588526"/>
              <a:ext cx="3886200" cy="222485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47464" y="2765246"/>
              <a:ext cx="800100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Times New Roman"/>
                  <a:cs typeface="Times New Roman"/>
                </a:rPr>
                <a:t> “Suzanne had many </a:t>
              </a:r>
              <a:r>
                <a:rPr lang="en-US" sz="2800" b="1" dirty="0">
                  <a:solidFill>
                    <a:srgbClr val="A8184B"/>
                  </a:solidFill>
                  <a:latin typeface="Times New Roman"/>
                  <a:cs typeface="Times New Roman"/>
                </a:rPr>
                <a:t>ailments</a:t>
              </a:r>
              <a:r>
                <a:rPr lang="en-US" sz="2800" b="1" dirty="0">
                  <a:solidFill>
                    <a:srgbClr val="C10D21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800" b="1" dirty="0">
                  <a:latin typeface="Times New Roman"/>
                  <a:cs typeface="Times New Roman"/>
                </a:rPr>
                <a:t>including a rash, allergies, and a chronic headaches” . The examples—rash, allergies, headaches— help you figure out that the word ailment means “a minor illness.”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52400" y="152400"/>
            <a:ext cx="8839200" cy="6553200"/>
            <a:chOff x="152400" y="152400"/>
            <a:chExt cx="8839200" cy="6553200"/>
          </a:xfrm>
        </p:grpSpPr>
        <p:sp>
          <p:nvSpPr>
            <p:cNvPr id="23" name="Rectangle 22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rgbClr val="81C4F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81000" y="381000"/>
              <a:ext cx="8382000" cy="6059744"/>
            </a:xfrm>
            <a:prstGeom prst="rect">
              <a:avLst/>
            </a:prstGeom>
            <a:noFill/>
            <a:ln w="1016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246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 rot="618940">
            <a:off x="4867760" y="4643435"/>
            <a:ext cx="411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TKAMB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Journals</a:t>
            </a:r>
            <a:endParaRPr lang="en-US" sz="40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1880" y="514707"/>
            <a:ext cx="8610600" cy="755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7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TYPES OF CONTEXT CLUES</a:t>
            </a:r>
            <a:endParaRPr lang="en-US" sz="4700" b="1" dirty="0">
              <a:solidFill>
                <a:srgbClr val="A8184B"/>
              </a:solidFill>
              <a:latin typeface="Times New Roman"/>
              <a:cs typeface="Times New Roman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57200" y="1143000"/>
            <a:ext cx="8153400" cy="2378571"/>
            <a:chOff x="457200" y="1143000"/>
            <a:chExt cx="8153400" cy="2378571"/>
          </a:xfrm>
        </p:grpSpPr>
        <p:sp>
          <p:nvSpPr>
            <p:cNvPr id="10" name="TextBox 9"/>
            <p:cNvSpPr txBox="1"/>
            <p:nvPr/>
          </p:nvSpPr>
          <p:spPr>
            <a:xfrm>
              <a:off x="457200" y="1828800"/>
              <a:ext cx="8153400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>
                  <a:latin typeface="Times New Roman"/>
                  <a:cs typeface="Times New Roman"/>
                </a:rPr>
                <a:t>A context clue</a:t>
              </a:r>
              <a:r>
                <a:rPr lang="en-US" sz="2600" b="1" dirty="0" smtClean="0">
                  <a:latin typeface="Times New Roman"/>
                  <a:cs typeface="Times New Roman"/>
                </a:rPr>
                <a:t> can be in </a:t>
              </a:r>
              <a:r>
                <a:rPr lang="en-US" sz="2600" b="1" dirty="0">
                  <a:latin typeface="Times New Roman"/>
                  <a:cs typeface="Times New Roman"/>
                </a:rPr>
                <a:t>the form of a synonym: a word that means the same or almost the same as the unknown word. A synonym may appear anywhere in a passage to provide the same meaning as the unknown word</a:t>
              </a:r>
              <a:r>
                <a:rPr lang="en-US" sz="2600" b="1" dirty="0" smtClean="0">
                  <a:latin typeface="Times New Roman"/>
                  <a:cs typeface="Times New Roman"/>
                </a:rPr>
                <a:t>.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52600" y="1143000"/>
              <a:ext cx="563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latin typeface="Times New Roman"/>
                  <a:cs typeface="Times New Roman"/>
                </a:rPr>
                <a:t>2. Using </a:t>
              </a:r>
              <a:r>
                <a:rPr lang="en-US" sz="3600" b="1" dirty="0">
                  <a:latin typeface="Times New Roman"/>
                  <a:cs typeface="Times New Roman"/>
                </a:rPr>
                <a:t>Synonyms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57200" y="3596823"/>
            <a:ext cx="8305800" cy="2713241"/>
            <a:chOff x="457200" y="3596823"/>
            <a:chExt cx="8305800" cy="2713241"/>
          </a:xfrm>
        </p:grpSpPr>
        <p:sp>
          <p:nvSpPr>
            <p:cNvPr id="13" name="TextBox 12"/>
            <p:cNvSpPr txBox="1"/>
            <p:nvPr/>
          </p:nvSpPr>
          <p:spPr>
            <a:xfrm>
              <a:off x="965448" y="4754468"/>
              <a:ext cx="4038600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700" b="1" dirty="0" smtClean="0">
                  <a:latin typeface="Times New Roman"/>
                  <a:cs typeface="Times New Roman"/>
                </a:rPr>
                <a:t>The </a:t>
              </a:r>
              <a:r>
                <a:rPr lang="en-US" sz="2700" b="1" dirty="0">
                  <a:latin typeface="Times New Roman"/>
                  <a:cs typeface="Times New Roman"/>
                </a:rPr>
                <a:t>synonym that helps you understand the word </a:t>
              </a:r>
              <a:r>
                <a:rPr lang="en-US" sz="2700" b="1" i="1" dirty="0">
                  <a:latin typeface="Times New Roman"/>
                  <a:cs typeface="Times New Roman"/>
                </a:rPr>
                <a:t>terminate is “end.”</a:t>
              </a:r>
              <a:endParaRPr lang="en-US" sz="2700" b="1" dirty="0">
                <a:latin typeface="Times New Roman"/>
                <a:cs typeface="Times New Roman"/>
              </a:endParaRPr>
            </a:p>
          </p:txBody>
        </p:sp>
        <p:pic>
          <p:nvPicPr>
            <p:cNvPr id="15" name="Picture 14" descr="1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11416" y="4509120"/>
              <a:ext cx="1800944" cy="1800944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457200" y="3596823"/>
              <a:ext cx="8305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b="1" dirty="0" smtClean="0">
                  <a:latin typeface="Times New Roman"/>
                  <a:cs typeface="Times New Roman"/>
                </a:rPr>
                <a:t>“My doctor said smoking could </a:t>
              </a:r>
              <a:r>
                <a:rPr lang="en-US" sz="2700" b="1" u="sng" dirty="0" smtClean="0">
                  <a:solidFill>
                    <a:srgbClr val="A8184B"/>
                  </a:solidFill>
                  <a:latin typeface="Times New Roman"/>
                  <a:cs typeface="Times New Roman"/>
                </a:rPr>
                <a:t>terminate </a:t>
              </a:r>
              <a:r>
                <a:rPr lang="en-US" sz="2700" b="1" dirty="0" smtClean="0">
                  <a:latin typeface="Times New Roman"/>
                  <a:cs typeface="Times New Roman"/>
                </a:rPr>
                <a:t>my life. But I told him, ‘Everybody’s life has to end some time.’ ” </a:t>
              </a:r>
            </a:p>
            <a:p>
              <a:endParaRPr lang="en-US" b="1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52400" y="152400"/>
            <a:ext cx="8839200" cy="6553200"/>
            <a:chOff x="152400" y="152400"/>
            <a:chExt cx="8839200" cy="6553200"/>
          </a:xfrm>
        </p:grpSpPr>
        <p:sp>
          <p:nvSpPr>
            <p:cNvPr id="23" name="Rectangle 22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rgbClr val="81C4F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81000" y="381000"/>
              <a:ext cx="8382000" cy="6059744"/>
            </a:xfrm>
            <a:prstGeom prst="rect">
              <a:avLst/>
            </a:prstGeom>
            <a:noFill/>
            <a:ln w="1016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6928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 rot="618940">
            <a:off x="4867760" y="4643435"/>
            <a:ext cx="411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TKAMB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Journals</a:t>
            </a:r>
            <a:endParaRPr lang="en-US" sz="40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1880" y="514707"/>
            <a:ext cx="8610600" cy="755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7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TYPES OF CONTEXT CLUES</a:t>
            </a:r>
            <a:endParaRPr lang="en-US" sz="4700" b="1" dirty="0">
              <a:solidFill>
                <a:srgbClr val="A8184B"/>
              </a:solidFill>
              <a:latin typeface="Times New Roman"/>
              <a:cs typeface="Times New Roman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95536" y="1143000"/>
            <a:ext cx="8153400" cy="2384143"/>
            <a:chOff x="395536" y="1143000"/>
            <a:chExt cx="8153400" cy="2384143"/>
          </a:xfrm>
        </p:grpSpPr>
        <p:sp>
          <p:nvSpPr>
            <p:cNvPr id="17" name="TextBox 16"/>
            <p:cNvSpPr txBox="1"/>
            <p:nvPr/>
          </p:nvSpPr>
          <p:spPr>
            <a:xfrm>
              <a:off x="395536" y="1772816"/>
              <a:ext cx="8153400" cy="1754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700" b="1" dirty="0">
                  <a:latin typeface="Times New Roman"/>
                  <a:cs typeface="Times New Roman"/>
                </a:rPr>
                <a:t>An </a:t>
              </a:r>
              <a:r>
                <a:rPr lang="en-US" sz="2700" b="1" dirty="0" smtClean="0">
                  <a:latin typeface="Times New Roman"/>
                  <a:cs typeface="Times New Roman"/>
                </a:rPr>
                <a:t>antonym is a </a:t>
              </a:r>
              <a:r>
                <a:rPr lang="en-US" sz="2700" b="1" dirty="0">
                  <a:latin typeface="Times New Roman"/>
                  <a:cs typeface="Times New Roman"/>
                </a:rPr>
                <a:t>word that means the opposite of another </a:t>
              </a:r>
              <a:r>
                <a:rPr lang="en-US" sz="2700" b="1" dirty="0" smtClean="0">
                  <a:latin typeface="Times New Roman"/>
                  <a:cs typeface="Times New Roman"/>
                </a:rPr>
                <a:t>word. Antonyms as context clues </a:t>
              </a:r>
              <a:r>
                <a:rPr lang="en-US" sz="2700" b="1" dirty="0">
                  <a:latin typeface="Times New Roman"/>
                  <a:cs typeface="Times New Roman"/>
                </a:rPr>
                <a:t>are often signaled by words and phrases such as however, but, yet, on the other hand, and in contrast.</a:t>
              </a:r>
              <a:endParaRPr lang="en-US" sz="2700" b="1" dirty="0" smtClean="0">
                <a:latin typeface="Times New Roman"/>
                <a:cs typeface="Times New Roman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676400" y="1143000"/>
              <a:ext cx="56668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latin typeface="Times New Roman"/>
                  <a:cs typeface="Times New Roman"/>
                </a:rPr>
                <a:t>3. Using Antonyms</a:t>
              </a:r>
              <a:endParaRPr lang="en-US" sz="3600" b="1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57200" y="3405880"/>
            <a:ext cx="8147248" cy="3047456"/>
            <a:chOff x="457200" y="3405880"/>
            <a:chExt cx="8147248" cy="3047456"/>
          </a:xfrm>
        </p:grpSpPr>
        <p:sp>
          <p:nvSpPr>
            <p:cNvPr id="20" name="TextBox 19"/>
            <p:cNvSpPr txBox="1"/>
            <p:nvPr/>
          </p:nvSpPr>
          <p:spPr>
            <a:xfrm>
              <a:off x="457200" y="3712964"/>
              <a:ext cx="6886098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>
                  <a:latin typeface="Times New Roman"/>
                  <a:cs typeface="Times New Roman"/>
                </a:rPr>
                <a:t>Many people have pointed out the harmful effects</a:t>
              </a:r>
              <a:r>
                <a:rPr lang="en-US" sz="2600" b="1" dirty="0" smtClean="0">
                  <a:latin typeface="Times New Roman"/>
                  <a:cs typeface="Times New Roman"/>
                </a:rPr>
                <a:t> that cell phones in school have had, </a:t>
              </a:r>
              <a:r>
                <a:rPr lang="en-US" sz="2600" b="1" dirty="0">
                  <a:latin typeface="Times New Roman"/>
                  <a:cs typeface="Times New Roman"/>
                </a:rPr>
                <a:t>yet there are many </a:t>
              </a:r>
              <a:r>
                <a:rPr lang="en-US" sz="2600" b="1" u="sng" dirty="0">
                  <a:solidFill>
                    <a:srgbClr val="A8184B"/>
                  </a:solidFill>
                  <a:latin typeface="Times New Roman"/>
                  <a:cs typeface="Times New Roman"/>
                </a:rPr>
                <a:t>salutary</a:t>
              </a:r>
              <a:r>
                <a:rPr lang="en-US" sz="2600" b="1" i="1" dirty="0">
                  <a:solidFill>
                    <a:srgbClr val="A8184B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600" b="1" dirty="0">
                  <a:latin typeface="Times New Roman"/>
                  <a:cs typeface="Times New Roman"/>
                </a:rPr>
                <a:t>effects as well</a:t>
              </a:r>
              <a:r>
                <a:rPr lang="en-US" sz="2600" b="1" dirty="0" smtClean="0">
                  <a:latin typeface="Times New Roman"/>
                  <a:cs typeface="Times New Roman"/>
                </a:rPr>
                <a:t>.</a:t>
              </a:r>
            </a:p>
            <a:p>
              <a:pPr algn="ctr"/>
              <a:endParaRPr lang="en-US" sz="2600" b="1" i="1" dirty="0" smtClean="0">
                <a:latin typeface="Times New Roman"/>
                <a:cs typeface="Times New Roman"/>
              </a:endParaRPr>
            </a:p>
            <a:p>
              <a:pPr algn="ctr"/>
              <a:r>
                <a:rPr lang="en-US" sz="2600" b="1" dirty="0" smtClean="0">
                  <a:latin typeface="Times New Roman"/>
                  <a:cs typeface="Times New Roman"/>
                </a:rPr>
                <a:t>Using the antonym context clue ‘harmful’, we can figure out that salutary means beneficial.</a:t>
              </a:r>
            </a:p>
          </p:txBody>
        </p:sp>
        <p:pic>
          <p:nvPicPr>
            <p:cNvPr id="21" name="Picture 20" descr="1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74995" y="3405880"/>
              <a:ext cx="1329453" cy="3047456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152400" y="152400"/>
            <a:ext cx="8839200" cy="6553200"/>
            <a:chOff x="152400" y="152400"/>
            <a:chExt cx="8839200" cy="6553200"/>
          </a:xfrm>
        </p:grpSpPr>
        <p:sp>
          <p:nvSpPr>
            <p:cNvPr id="24" name="Rectangle 23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rgbClr val="81C4F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81000" y="381000"/>
              <a:ext cx="8382000" cy="6059744"/>
            </a:xfrm>
            <a:prstGeom prst="rect">
              <a:avLst/>
            </a:prstGeom>
            <a:noFill/>
            <a:ln w="1016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0819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 rot="618940">
            <a:off x="4867760" y="4643435"/>
            <a:ext cx="411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TKAMB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Journals</a:t>
            </a:r>
            <a:endParaRPr lang="en-US" sz="40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1880" y="514707"/>
            <a:ext cx="8610600" cy="755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7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TYPES OF CONTEXT CLUES</a:t>
            </a:r>
            <a:endParaRPr lang="en-US" sz="4700" b="1" dirty="0">
              <a:solidFill>
                <a:srgbClr val="A8184B"/>
              </a:solidFill>
              <a:latin typeface="Times New Roman"/>
              <a:cs typeface="Times New Roman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33400" y="1126485"/>
            <a:ext cx="8077200" cy="2328650"/>
            <a:chOff x="533400" y="1126485"/>
            <a:chExt cx="8077200" cy="2328650"/>
          </a:xfrm>
        </p:grpSpPr>
        <p:sp>
          <p:nvSpPr>
            <p:cNvPr id="12" name="TextBox 11"/>
            <p:cNvSpPr txBox="1"/>
            <p:nvPr/>
          </p:nvSpPr>
          <p:spPr>
            <a:xfrm>
              <a:off x="533400" y="1700808"/>
              <a:ext cx="8077200" cy="1754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700" b="1" dirty="0">
                  <a:latin typeface="Times New Roman"/>
                  <a:cs typeface="Times New Roman"/>
                </a:rPr>
                <a:t>Sometimes it takes a bit </a:t>
              </a:r>
              <a:r>
                <a:rPr lang="en-US" sz="2700" b="1" dirty="0" smtClean="0">
                  <a:latin typeface="Times New Roman"/>
                  <a:cs typeface="Times New Roman"/>
                </a:rPr>
                <a:t>more </a:t>
              </a:r>
              <a:r>
                <a:rPr lang="en-US" sz="2700" b="1" dirty="0">
                  <a:latin typeface="Times New Roman"/>
                  <a:cs typeface="Times New Roman"/>
                </a:rPr>
                <a:t>work to</a:t>
              </a:r>
              <a:r>
                <a:rPr lang="en-US" sz="2700" b="1" dirty="0" smtClean="0">
                  <a:latin typeface="Times New Roman"/>
                  <a:cs typeface="Times New Roman"/>
                </a:rPr>
                <a:t> figure out </a:t>
              </a:r>
              <a:r>
                <a:rPr lang="en-US" sz="2700" b="1" dirty="0">
                  <a:latin typeface="Times New Roman"/>
                  <a:cs typeface="Times New Roman"/>
                </a:rPr>
                <a:t>the meaning of an unfamiliar word.</a:t>
              </a:r>
              <a:r>
                <a:rPr lang="en-US" sz="2700" b="1" dirty="0" smtClean="0">
                  <a:latin typeface="Times New Roman"/>
                  <a:cs typeface="Times New Roman"/>
                </a:rPr>
                <a:t> When this happens, you </a:t>
              </a:r>
              <a:r>
                <a:rPr lang="en-US" sz="2700" b="1" dirty="0">
                  <a:latin typeface="Times New Roman"/>
                  <a:cs typeface="Times New Roman"/>
                </a:rPr>
                <a:t>must draw </a:t>
              </a:r>
              <a:r>
                <a:rPr lang="en-US" sz="2700" b="1" dirty="0" smtClean="0">
                  <a:latin typeface="Times New Roman"/>
                  <a:cs typeface="Times New Roman"/>
                </a:rPr>
                <a:t>conclusions and ask questions about the </a:t>
              </a:r>
              <a:r>
                <a:rPr lang="en-US" sz="2700" b="1" dirty="0">
                  <a:latin typeface="Times New Roman"/>
                  <a:cs typeface="Times New Roman"/>
                </a:rPr>
                <a:t>information given with the </a:t>
              </a:r>
              <a:r>
                <a:rPr lang="en-US" sz="2700" b="1" dirty="0" smtClean="0">
                  <a:latin typeface="Times New Roman"/>
                  <a:cs typeface="Times New Roman"/>
                </a:rPr>
                <a:t>word. 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828800" y="1126485"/>
              <a:ext cx="5562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latin typeface="Times New Roman"/>
                  <a:cs typeface="Times New Roman"/>
                </a:rPr>
                <a:t>4. General Meaning</a:t>
              </a:r>
              <a:endParaRPr lang="en-US" sz="3600" b="1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33400" y="3573016"/>
            <a:ext cx="8302492" cy="3000821"/>
            <a:chOff x="533400" y="3573016"/>
            <a:chExt cx="8302492" cy="3000821"/>
          </a:xfrm>
        </p:grpSpPr>
        <p:sp>
          <p:nvSpPr>
            <p:cNvPr id="15" name="TextBox 14"/>
            <p:cNvSpPr txBox="1"/>
            <p:nvPr/>
          </p:nvSpPr>
          <p:spPr>
            <a:xfrm>
              <a:off x="533400" y="3573016"/>
              <a:ext cx="7924800" cy="3000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b="1" dirty="0" smtClean="0">
                  <a:latin typeface="Times New Roman"/>
                  <a:cs typeface="Times New Roman"/>
                </a:rPr>
                <a:t>An employee</a:t>
              </a:r>
              <a:r>
                <a:rPr lang="en-US" sz="2700" b="1" dirty="0">
                  <a:latin typeface="Times New Roman"/>
                  <a:cs typeface="Times New Roman"/>
                </a:rPr>
                <a:t>, </a:t>
              </a:r>
              <a:r>
                <a:rPr lang="en-US" sz="2700" b="1" u="sng" dirty="0">
                  <a:solidFill>
                    <a:srgbClr val="A8184B"/>
                  </a:solidFill>
                  <a:latin typeface="Times New Roman"/>
                  <a:cs typeface="Times New Roman"/>
                </a:rPr>
                <a:t>irate </a:t>
              </a:r>
              <a:r>
                <a:rPr lang="en-US" sz="2700" b="1" dirty="0">
                  <a:latin typeface="Times New Roman"/>
                  <a:cs typeface="Times New Roman"/>
                </a:rPr>
                <a:t>over</a:t>
              </a:r>
              <a:r>
                <a:rPr lang="en-US" sz="2700" b="1" dirty="0" smtClean="0">
                  <a:latin typeface="Times New Roman"/>
                  <a:cs typeface="Times New Roman"/>
                </a:rPr>
                <a:t> being fired</a:t>
              </a:r>
              <a:r>
                <a:rPr lang="en-US" sz="2700" b="1" dirty="0">
                  <a:latin typeface="Times New Roman"/>
                  <a:cs typeface="Times New Roman"/>
                </a:rPr>
                <a:t>,</a:t>
              </a:r>
              <a:r>
                <a:rPr lang="en-US" sz="2700" b="1" dirty="0" smtClean="0">
                  <a:latin typeface="Times New Roman"/>
                  <a:cs typeface="Times New Roman"/>
                </a:rPr>
                <a:t> stormed out of the office  pushing everyone in his way.</a:t>
              </a:r>
            </a:p>
            <a:p>
              <a:pPr algn="ctr">
                <a:lnSpc>
                  <a:spcPct val="80000"/>
                </a:lnSpc>
              </a:pPr>
              <a:endParaRPr lang="en-US" sz="2700" b="1" dirty="0" smtClean="0">
                <a:latin typeface="Times New Roman"/>
                <a:cs typeface="Times New Roman"/>
              </a:endParaRPr>
            </a:p>
            <a:p>
              <a:r>
                <a:rPr lang="en-US" sz="2700" b="1" dirty="0" smtClean="0">
                  <a:latin typeface="Times New Roman"/>
                  <a:cs typeface="Times New Roman"/>
                </a:rPr>
                <a:t>Using the information in this </a:t>
              </a:r>
            </a:p>
            <a:p>
              <a:r>
                <a:rPr lang="en-US" sz="2700" b="1" dirty="0" smtClean="0">
                  <a:latin typeface="Times New Roman"/>
                  <a:cs typeface="Times New Roman"/>
                </a:rPr>
                <a:t>sentence, we can assume the </a:t>
              </a:r>
            </a:p>
            <a:p>
              <a:r>
                <a:rPr lang="en-US" sz="2700" b="1" dirty="0" smtClean="0">
                  <a:latin typeface="Times New Roman"/>
                  <a:cs typeface="Times New Roman"/>
                </a:rPr>
                <a:t>man is angry – which is the </a:t>
              </a:r>
            </a:p>
            <a:p>
              <a:r>
                <a:rPr lang="en-US" sz="2700" b="1" dirty="0" smtClean="0">
                  <a:latin typeface="Times New Roman"/>
                  <a:cs typeface="Times New Roman"/>
                </a:rPr>
                <a:t>meaning of irate. </a:t>
              </a:r>
            </a:p>
          </p:txBody>
        </p:sp>
        <p:pic>
          <p:nvPicPr>
            <p:cNvPr id="16" name="Picture 15" descr="1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16016" y="4488149"/>
              <a:ext cx="4119876" cy="2085687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152400" y="152400"/>
            <a:ext cx="8839200" cy="6553200"/>
            <a:chOff x="152400" y="152400"/>
            <a:chExt cx="8839200" cy="6553200"/>
          </a:xfrm>
        </p:grpSpPr>
        <p:sp>
          <p:nvSpPr>
            <p:cNvPr id="23" name="Rectangle 22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rgbClr val="81C4F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81000" y="381000"/>
              <a:ext cx="8382000" cy="6059744"/>
            </a:xfrm>
            <a:prstGeom prst="rect">
              <a:avLst/>
            </a:prstGeom>
            <a:noFill/>
            <a:ln w="1016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6439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442336"/>
            <a:ext cx="815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/>
                <a:ea typeface="Times New Roman"/>
                <a:cs typeface="Times New Roman"/>
              </a:rPr>
              <a:t>Use what you have learned about context clues to determine the meaning of the following new words.</a:t>
            </a:r>
            <a:endParaRPr lang="en-US" dirty="0">
              <a:latin typeface="Times New Roman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52400" y="152400"/>
            <a:ext cx="8839200" cy="6553200"/>
            <a:chOff x="152400" y="152400"/>
            <a:chExt cx="8839200" cy="6553200"/>
          </a:xfrm>
        </p:grpSpPr>
        <p:sp>
          <p:nvSpPr>
            <p:cNvPr id="12" name="Rectangle 11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rgbClr val="81C4F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81000" y="381000"/>
              <a:ext cx="8382000" cy="6059744"/>
            </a:xfrm>
            <a:prstGeom prst="rect">
              <a:avLst/>
            </a:prstGeom>
            <a:noFill/>
            <a:ln w="1016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620688"/>
            <a:ext cx="7620889" cy="382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19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1322</TotalTime>
  <Words>2857</Words>
  <Application>Microsoft Macintosh PowerPoint</Application>
  <PresentationFormat>On-screen Show (4:3)</PresentationFormat>
  <Paragraphs>501</Paragraphs>
  <Slides>46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Arial</vt:lpstr>
      <vt:lpstr>Calibri</vt:lpstr>
      <vt:lpstr>Cherry Cream Soda</vt:lpstr>
      <vt:lpstr>Times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Teacher</Company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Bonnie Collins</dc:creator>
  <cp:lastModifiedBy>hamerbonnie@gmail.com</cp:lastModifiedBy>
  <cp:revision>148</cp:revision>
  <dcterms:created xsi:type="dcterms:W3CDTF">2014-05-26T13:28:34Z</dcterms:created>
  <dcterms:modified xsi:type="dcterms:W3CDTF">2017-06-30T00:07:08Z</dcterms:modified>
</cp:coreProperties>
</file>